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421" r:id="rId2"/>
    <p:sldId id="423" r:id="rId3"/>
    <p:sldId id="424" r:id="rId4"/>
    <p:sldId id="426" r:id="rId5"/>
    <p:sldId id="427" r:id="rId6"/>
    <p:sldId id="425" r:id="rId7"/>
    <p:sldId id="439" r:id="rId8"/>
    <p:sldId id="428" r:id="rId9"/>
    <p:sldId id="429" r:id="rId10"/>
    <p:sldId id="459" r:id="rId11"/>
    <p:sldId id="469" r:id="rId12"/>
    <p:sldId id="457" r:id="rId13"/>
    <p:sldId id="431" r:id="rId14"/>
    <p:sldId id="430" r:id="rId15"/>
    <p:sldId id="422" r:id="rId16"/>
    <p:sldId id="433" r:id="rId17"/>
    <p:sldId id="432" r:id="rId18"/>
    <p:sldId id="434" r:id="rId19"/>
    <p:sldId id="435" r:id="rId20"/>
    <p:sldId id="437" r:id="rId21"/>
    <p:sldId id="438" r:id="rId22"/>
    <p:sldId id="436" r:id="rId23"/>
    <p:sldId id="443" r:id="rId24"/>
    <p:sldId id="445" r:id="rId25"/>
    <p:sldId id="442" r:id="rId26"/>
    <p:sldId id="446" r:id="rId27"/>
    <p:sldId id="444" r:id="rId28"/>
    <p:sldId id="447" r:id="rId29"/>
    <p:sldId id="441" r:id="rId30"/>
    <p:sldId id="440" r:id="rId31"/>
    <p:sldId id="448" r:id="rId32"/>
    <p:sldId id="462" r:id="rId33"/>
    <p:sldId id="466" r:id="rId34"/>
    <p:sldId id="455" r:id="rId35"/>
    <p:sldId id="460" r:id="rId36"/>
    <p:sldId id="461" r:id="rId37"/>
    <p:sldId id="463" r:id="rId38"/>
    <p:sldId id="449" r:id="rId39"/>
    <p:sldId id="453" r:id="rId40"/>
    <p:sldId id="465" r:id="rId41"/>
    <p:sldId id="456" r:id="rId42"/>
    <p:sldId id="450" r:id="rId43"/>
    <p:sldId id="467" r:id="rId44"/>
    <p:sldId id="454"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4D4D4D"/>
    <a:srgbClr val="FF0080"/>
    <a:srgbClr val="FF0000"/>
    <a:srgbClr val="0080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89848" autoAdjust="0"/>
  </p:normalViewPr>
  <p:slideViewPr>
    <p:cSldViewPr>
      <p:cViewPr>
        <p:scale>
          <a:sx n="70" d="100"/>
          <a:sy n="70" d="100"/>
        </p:scale>
        <p:origin x="-11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A5102-58B9-0D4F-8DE4-DE9E9103A926}" type="datetimeFigureOut">
              <a:rPr kumimoji="1" lang="ja-JP" altLang="en-US" smtClean="0"/>
              <a:pPr/>
              <a:t>2012/8/27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A410AA-B374-C14A-98DB-45FD752C026A}" type="slidenum">
              <a:rPr kumimoji="1" lang="ja-JP" altLang="en-US" smtClean="0"/>
              <a:pPr/>
              <a:t>&lt;#&gt;</a:t>
            </a:fld>
            <a:endParaRPr kumimoji="1" lang="ja-JP" altLang="en-US"/>
          </a:p>
        </p:txBody>
      </p:sp>
    </p:spTree>
    <p:extLst>
      <p:ext uri="{BB962C8B-B14F-4D97-AF65-F5344CB8AC3E}">
        <p14:creationId xmlns="" xmlns:p14="http://schemas.microsoft.com/office/powerpoint/2010/main" val="153668847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1DA410AA-B374-C14A-98DB-45FD752C026A}"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1DA410AA-B374-C14A-98DB-45FD752C026A}" type="slidenum">
              <a:rPr kumimoji="1" lang="ja-JP" altLang="en-US" smtClean="0"/>
              <a:pPr/>
              <a:t>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Compared to other projects,</a:t>
            </a:r>
            <a:r>
              <a:rPr lang="en-US" altLang="ja-JP" baseline="0" dirty="0" smtClean="0"/>
              <a:t> </a:t>
            </a:r>
            <a:r>
              <a:rPr lang="en-US" altLang="ja-JP" dirty="0" err="1" smtClean="0"/>
              <a:t>BioRuby</a:t>
            </a:r>
            <a:r>
              <a:rPr lang="en-US" altLang="ja-JP" dirty="0" smtClean="0"/>
              <a:t> covers broad range of bioinformatics databases and tools equivalent to others.</a:t>
            </a:r>
          </a:p>
          <a:p>
            <a:endParaRPr kumimoji="1" lang="ja-JP" altLang="en-US" dirty="0"/>
          </a:p>
        </p:txBody>
      </p:sp>
      <p:sp>
        <p:nvSpPr>
          <p:cNvPr id="4" name="スライド番号プレースホルダ 3"/>
          <p:cNvSpPr>
            <a:spLocks noGrp="1"/>
          </p:cNvSpPr>
          <p:nvPr>
            <p:ph type="sldNum" sz="quarter" idx="10"/>
          </p:nvPr>
        </p:nvSpPr>
        <p:spPr/>
        <p:txBody>
          <a:bodyPr/>
          <a:lstStyle/>
          <a:p>
            <a:fld id="{1DA410AA-B374-C14A-98DB-45FD752C026A}" type="slidenum">
              <a:rPr kumimoji="1" lang="ja-JP" altLang="en-US" smtClean="0"/>
              <a:pPr/>
              <a:t>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Now,</a:t>
            </a:r>
            <a:r>
              <a:rPr kumimoji="1" lang="en-US" altLang="ja-JP" baseline="0" dirty="0" smtClean="0"/>
              <a:t> </a:t>
            </a:r>
            <a:r>
              <a:rPr kumimoji="1" lang="en-US" altLang="ja-JP" baseline="0" dirty="0" err="1" smtClean="0"/>
              <a:t>bioruby</a:t>
            </a:r>
            <a:r>
              <a:rPr kumimoji="1" lang="en-US" altLang="ja-JP" baseline="0" dirty="0" smtClean="0"/>
              <a:t> is in 10th anniversary.</a:t>
            </a:r>
            <a:r>
              <a:rPr kumimoji="1" lang="ja-JP" altLang="en-US" baseline="0" dirty="0" smtClean="0"/>
              <a:t> </a:t>
            </a:r>
            <a:r>
              <a:rPr kumimoji="1" lang="en-US" altLang="ja-JP" baseline="0" dirty="0" smtClean="0"/>
              <a:t>Here, brief history of </a:t>
            </a:r>
            <a:r>
              <a:rPr kumimoji="1" lang="en-US" altLang="ja-JP" baseline="0" dirty="0" err="1" smtClean="0"/>
              <a:t>BioRuby</a:t>
            </a:r>
            <a:r>
              <a:rPr kumimoji="1" lang="en-US" altLang="ja-JP" baseline="0" dirty="0" smtClean="0"/>
              <a:t> is shown. In November 2000, </a:t>
            </a:r>
            <a:r>
              <a:rPr kumimoji="1" lang="en-US" altLang="ja-JP" baseline="0" dirty="0" err="1" smtClean="0"/>
              <a:t>bioruby</a:t>
            </a:r>
            <a:r>
              <a:rPr kumimoji="1" lang="en-US" altLang="ja-JP" baseline="0" dirty="0" smtClean="0"/>
              <a:t> project was started.</a:t>
            </a:r>
          </a:p>
          <a:p>
            <a:r>
              <a:rPr kumimoji="1" lang="en-US" altLang="ja-JP" baseline="0" dirty="0" smtClean="0"/>
              <a:t>In June 2001, the first version was released. In 2005, we were funded by IPA Exploratory Software Project, also called MITO project.</a:t>
            </a:r>
          </a:p>
          <a:p>
            <a:r>
              <a:rPr kumimoji="1" lang="en-US" altLang="ja-JP" baseline="0" dirty="0" smtClean="0"/>
              <a:t>And, in 2010, in August, the </a:t>
            </a:r>
            <a:r>
              <a:rPr kumimoji="1" lang="en-US" altLang="ja-JP" baseline="0" dirty="0" err="1" smtClean="0"/>
              <a:t>BioRuby</a:t>
            </a:r>
            <a:r>
              <a:rPr kumimoji="1" lang="en-US" altLang="ja-JP" baseline="0" dirty="0" smtClean="0"/>
              <a:t> paper was published. The latest version 1.4.1 was released in October.</a:t>
            </a:r>
          </a:p>
        </p:txBody>
      </p:sp>
      <p:sp>
        <p:nvSpPr>
          <p:cNvPr id="4" name="スライド番号プレースホルダ 3"/>
          <p:cNvSpPr>
            <a:spLocks noGrp="1"/>
          </p:cNvSpPr>
          <p:nvPr>
            <p:ph type="sldNum" sz="quarter" idx="10"/>
          </p:nvPr>
        </p:nvSpPr>
        <p:spPr/>
        <p:txBody>
          <a:bodyPr/>
          <a:lstStyle/>
          <a:p>
            <a:fld id="{1DA410AA-B374-C14A-98DB-45FD752C026A}"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8223" name="AutoShape 31"/>
          <p:cNvSpPr>
            <a:spLocks noChangeArrowheads="1"/>
          </p:cNvSpPr>
          <p:nvPr/>
        </p:nvSpPr>
        <p:spPr bwMode="auto">
          <a:xfrm rot="5400000">
            <a:off x="324644" y="2369344"/>
            <a:ext cx="441325" cy="382587"/>
          </a:xfrm>
          <a:prstGeom prst="hexagon">
            <a:avLst>
              <a:gd name="adj" fmla="val 28838"/>
              <a:gd name="vf" fmla="val 115470"/>
            </a:avLst>
          </a:prstGeom>
          <a:solidFill>
            <a:srgbClr val="99FF99"/>
          </a:solidFill>
          <a:ln w="9525">
            <a:solidFill>
              <a:srgbClr val="99FF99"/>
            </a:solidFill>
            <a:miter lim="800000"/>
            <a:headEnd/>
            <a:tailEnd/>
          </a:ln>
          <a:effectLst/>
        </p:spPr>
        <p:txBody>
          <a:bodyPr wrap="none" anchor="ctr"/>
          <a:lstStyle/>
          <a:p>
            <a:endParaRPr lang="ja-JP" altLang="en-US"/>
          </a:p>
        </p:txBody>
      </p:sp>
      <p:sp>
        <p:nvSpPr>
          <p:cNvPr id="8224" name="AutoShape 32"/>
          <p:cNvSpPr>
            <a:spLocks noChangeArrowheads="1"/>
          </p:cNvSpPr>
          <p:nvPr/>
        </p:nvSpPr>
        <p:spPr bwMode="auto">
          <a:xfrm rot="5400000">
            <a:off x="328612" y="398463"/>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25" name="AutoShape 33"/>
          <p:cNvSpPr>
            <a:spLocks noChangeArrowheads="1"/>
          </p:cNvSpPr>
          <p:nvPr/>
        </p:nvSpPr>
        <p:spPr bwMode="auto">
          <a:xfrm rot="5400000">
            <a:off x="161925" y="68263"/>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26" name="AutoShape 34"/>
          <p:cNvSpPr>
            <a:spLocks noChangeArrowheads="1"/>
          </p:cNvSpPr>
          <p:nvPr/>
        </p:nvSpPr>
        <p:spPr bwMode="auto">
          <a:xfrm rot="5400000">
            <a:off x="107156" y="729457"/>
            <a:ext cx="441325" cy="382588"/>
          </a:xfrm>
          <a:prstGeom prst="hexagon">
            <a:avLst>
              <a:gd name="adj" fmla="val 28838"/>
              <a:gd name="vf" fmla="val 115470"/>
            </a:avLst>
          </a:prstGeom>
          <a:solidFill>
            <a:srgbClr val="99FF99"/>
          </a:solidFill>
          <a:ln w="9525">
            <a:solidFill>
              <a:srgbClr val="99FF99"/>
            </a:solidFill>
            <a:miter lim="800000"/>
            <a:headEnd/>
            <a:tailEnd/>
          </a:ln>
          <a:effectLst/>
        </p:spPr>
        <p:txBody>
          <a:bodyPr wrap="none" anchor="ctr"/>
          <a:lstStyle/>
          <a:p>
            <a:endParaRPr lang="ja-JP" altLang="en-US"/>
          </a:p>
        </p:txBody>
      </p:sp>
      <p:sp>
        <p:nvSpPr>
          <p:cNvPr id="8227" name="AutoShape 35"/>
          <p:cNvSpPr>
            <a:spLocks noChangeArrowheads="1"/>
          </p:cNvSpPr>
          <p:nvPr/>
        </p:nvSpPr>
        <p:spPr bwMode="auto">
          <a:xfrm rot="5400000">
            <a:off x="328612" y="1062038"/>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28" name="AutoShape 36"/>
          <p:cNvSpPr>
            <a:spLocks noChangeArrowheads="1"/>
          </p:cNvSpPr>
          <p:nvPr/>
        </p:nvSpPr>
        <p:spPr bwMode="auto">
          <a:xfrm rot="5400000">
            <a:off x="547687" y="1392238"/>
            <a:ext cx="442913" cy="382588"/>
          </a:xfrm>
          <a:prstGeom prst="hexagon">
            <a:avLst>
              <a:gd name="adj" fmla="val 28942"/>
              <a:gd name="vf" fmla="val 115470"/>
            </a:avLst>
          </a:prstGeom>
          <a:noFill/>
          <a:ln w="9525">
            <a:solidFill>
              <a:srgbClr val="66CCFF"/>
            </a:solidFill>
            <a:miter lim="800000"/>
            <a:headEnd/>
            <a:tailEnd/>
          </a:ln>
          <a:effectLst/>
        </p:spPr>
        <p:txBody>
          <a:bodyPr wrap="none" anchor="ctr"/>
          <a:lstStyle/>
          <a:p>
            <a:endParaRPr lang="ja-JP" altLang="en-US"/>
          </a:p>
        </p:txBody>
      </p:sp>
      <p:sp>
        <p:nvSpPr>
          <p:cNvPr id="8229" name="AutoShape 37"/>
          <p:cNvSpPr>
            <a:spLocks noChangeArrowheads="1"/>
          </p:cNvSpPr>
          <p:nvPr/>
        </p:nvSpPr>
        <p:spPr bwMode="auto">
          <a:xfrm rot="5400000">
            <a:off x="328612" y="1724026"/>
            <a:ext cx="441325" cy="381000"/>
          </a:xfrm>
          <a:prstGeom prst="hexagon">
            <a:avLst>
              <a:gd name="adj" fmla="val 28958"/>
              <a:gd name="vf" fmla="val 115470"/>
            </a:avLst>
          </a:prstGeom>
          <a:solidFill>
            <a:srgbClr val="66CCFF"/>
          </a:solidFill>
          <a:ln w="9525">
            <a:solidFill>
              <a:srgbClr val="66CCFF"/>
            </a:solidFill>
            <a:miter lim="800000"/>
            <a:headEnd/>
            <a:tailEnd/>
          </a:ln>
          <a:effectLst/>
        </p:spPr>
        <p:txBody>
          <a:bodyPr wrap="none" anchor="ctr"/>
          <a:lstStyle/>
          <a:p>
            <a:endParaRPr lang="ja-JP" altLang="en-US"/>
          </a:p>
        </p:txBody>
      </p:sp>
      <p:sp>
        <p:nvSpPr>
          <p:cNvPr id="8231" name="AutoShape 39"/>
          <p:cNvSpPr>
            <a:spLocks noChangeArrowheads="1"/>
          </p:cNvSpPr>
          <p:nvPr/>
        </p:nvSpPr>
        <p:spPr bwMode="auto">
          <a:xfrm rot="5400000">
            <a:off x="120650" y="2032001"/>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32" name="AutoShape 40"/>
          <p:cNvSpPr>
            <a:spLocks noChangeArrowheads="1"/>
          </p:cNvSpPr>
          <p:nvPr/>
        </p:nvSpPr>
        <p:spPr bwMode="auto">
          <a:xfrm rot="5400000">
            <a:off x="527050" y="2709863"/>
            <a:ext cx="441325" cy="381000"/>
          </a:xfrm>
          <a:prstGeom prst="hexagon">
            <a:avLst>
              <a:gd name="adj" fmla="val 28958"/>
              <a:gd name="vf" fmla="val 115470"/>
            </a:avLst>
          </a:prstGeom>
          <a:solidFill>
            <a:srgbClr val="66CCFF"/>
          </a:solidFill>
          <a:ln w="9525">
            <a:solidFill>
              <a:srgbClr val="66CCFF"/>
            </a:solidFill>
            <a:miter lim="800000"/>
            <a:headEnd/>
            <a:tailEnd/>
          </a:ln>
          <a:effectLst/>
        </p:spPr>
        <p:txBody>
          <a:bodyPr wrap="none" anchor="ctr"/>
          <a:lstStyle/>
          <a:p>
            <a:endParaRPr lang="ja-JP" altLang="en-US"/>
          </a:p>
        </p:txBody>
      </p:sp>
      <p:sp>
        <p:nvSpPr>
          <p:cNvPr id="8233" name="AutoShape 41"/>
          <p:cNvSpPr>
            <a:spLocks noChangeArrowheads="1"/>
          </p:cNvSpPr>
          <p:nvPr/>
        </p:nvSpPr>
        <p:spPr bwMode="auto">
          <a:xfrm rot="5400000">
            <a:off x="323850" y="3048001"/>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34" name="AutoShape 42"/>
          <p:cNvSpPr>
            <a:spLocks noChangeArrowheads="1"/>
          </p:cNvSpPr>
          <p:nvPr/>
        </p:nvSpPr>
        <p:spPr bwMode="auto">
          <a:xfrm rot="5400000">
            <a:off x="120650" y="3386138"/>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35" name="AutoShape 43"/>
          <p:cNvSpPr>
            <a:spLocks noChangeArrowheads="1"/>
          </p:cNvSpPr>
          <p:nvPr/>
        </p:nvSpPr>
        <p:spPr bwMode="auto">
          <a:xfrm rot="5400000">
            <a:off x="323851" y="3724275"/>
            <a:ext cx="442912" cy="382587"/>
          </a:xfrm>
          <a:prstGeom prst="hexagon">
            <a:avLst>
              <a:gd name="adj" fmla="val 28942"/>
              <a:gd name="vf" fmla="val 115470"/>
            </a:avLst>
          </a:prstGeom>
          <a:noFill/>
          <a:ln w="9525">
            <a:solidFill>
              <a:srgbClr val="66CCFF"/>
            </a:solidFill>
            <a:miter lim="800000"/>
            <a:headEnd/>
            <a:tailEnd/>
          </a:ln>
          <a:effectLst/>
        </p:spPr>
        <p:txBody>
          <a:bodyPr wrap="none" anchor="ctr"/>
          <a:lstStyle/>
          <a:p>
            <a:endParaRPr lang="ja-JP" altLang="en-US"/>
          </a:p>
        </p:txBody>
      </p:sp>
      <p:sp>
        <p:nvSpPr>
          <p:cNvPr id="8236" name="AutoShape 44"/>
          <p:cNvSpPr>
            <a:spLocks noChangeArrowheads="1"/>
          </p:cNvSpPr>
          <p:nvPr/>
        </p:nvSpPr>
        <p:spPr bwMode="auto">
          <a:xfrm rot="5400000">
            <a:off x="120650" y="4064001"/>
            <a:ext cx="441325" cy="381000"/>
          </a:xfrm>
          <a:prstGeom prst="hexagon">
            <a:avLst>
              <a:gd name="adj" fmla="val 28958"/>
              <a:gd name="vf" fmla="val 115470"/>
            </a:avLst>
          </a:prstGeom>
          <a:solidFill>
            <a:srgbClr val="66CCFF"/>
          </a:solidFill>
          <a:ln w="9525">
            <a:solidFill>
              <a:srgbClr val="66CCFF"/>
            </a:solidFill>
            <a:miter lim="800000"/>
            <a:headEnd/>
            <a:tailEnd/>
          </a:ln>
          <a:effectLst/>
        </p:spPr>
        <p:txBody>
          <a:bodyPr wrap="none" anchor="ctr"/>
          <a:lstStyle/>
          <a:p>
            <a:endParaRPr lang="ja-JP" altLang="en-US"/>
          </a:p>
        </p:txBody>
      </p:sp>
      <p:sp>
        <p:nvSpPr>
          <p:cNvPr id="8237" name="AutoShape 45"/>
          <p:cNvSpPr>
            <a:spLocks noChangeArrowheads="1"/>
          </p:cNvSpPr>
          <p:nvPr/>
        </p:nvSpPr>
        <p:spPr bwMode="auto">
          <a:xfrm rot="5400000">
            <a:off x="323850" y="4402138"/>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39" name="AutoShape 47"/>
          <p:cNvSpPr>
            <a:spLocks noChangeArrowheads="1"/>
          </p:cNvSpPr>
          <p:nvPr/>
        </p:nvSpPr>
        <p:spPr bwMode="auto">
          <a:xfrm rot="5400000">
            <a:off x="120650" y="4740276"/>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40" name="AutoShape 48"/>
          <p:cNvSpPr>
            <a:spLocks noChangeArrowheads="1"/>
          </p:cNvSpPr>
          <p:nvPr/>
        </p:nvSpPr>
        <p:spPr bwMode="auto">
          <a:xfrm rot="5400000">
            <a:off x="324644" y="5079207"/>
            <a:ext cx="441325" cy="382587"/>
          </a:xfrm>
          <a:prstGeom prst="hexagon">
            <a:avLst>
              <a:gd name="adj" fmla="val 28838"/>
              <a:gd name="vf" fmla="val 115470"/>
            </a:avLst>
          </a:prstGeom>
          <a:solidFill>
            <a:srgbClr val="99FF99"/>
          </a:solidFill>
          <a:ln w="9525">
            <a:solidFill>
              <a:srgbClr val="99FF99"/>
            </a:solidFill>
            <a:miter lim="800000"/>
            <a:headEnd/>
            <a:tailEnd/>
          </a:ln>
          <a:effectLst/>
        </p:spPr>
        <p:txBody>
          <a:bodyPr wrap="none" anchor="ctr"/>
          <a:lstStyle/>
          <a:p>
            <a:endParaRPr lang="ja-JP" altLang="en-US"/>
          </a:p>
        </p:txBody>
      </p:sp>
      <p:sp>
        <p:nvSpPr>
          <p:cNvPr id="8241" name="AutoShape 49"/>
          <p:cNvSpPr>
            <a:spLocks noChangeArrowheads="1"/>
          </p:cNvSpPr>
          <p:nvPr/>
        </p:nvSpPr>
        <p:spPr bwMode="auto">
          <a:xfrm rot="5400000">
            <a:off x="527844" y="5417344"/>
            <a:ext cx="441325" cy="382587"/>
          </a:xfrm>
          <a:prstGeom prst="hexagon">
            <a:avLst>
              <a:gd name="adj" fmla="val 28838"/>
              <a:gd name="vf" fmla="val 115470"/>
            </a:avLst>
          </a:prstGeom>
          <a:noFill/>
          <a:ln w="9525">
            <a:solidFill>
              <a:srgbClr val="66CCFF"/>
            </a:solidFill>
            <a:miter lim="800000"/>
            <a:headEnd/>
            <a:tailEnd/>
          </a:ln>
          <a:effectLst/>
        </p:spPr>
        <p:txBody>
          <a:bodyPr wrap="none" anchor="ctr"/>
          <a:lstStyle/>
          <a:p>
            <a:endParaRPr lang="ja-JP" altLang="en-US"/>
          </a:p>
        </p:txBody>
      </p:sp>
      <p:sp>
        <p:nvSpPr>
          <p:cNvPr id="8243" name="AutoShape 51"/>
          <p:cNvSpPr>
            <a:spLocks noChangeArrowheads="1"/>
          </p:cNvSpPr>
          <p:nvPr/>
        </p:nvSpPr>
        <p:spPr bwMode="auto">
          <a:xfrm rot="5400000">
            <a:off x="122237" y="5402263"/>
            <a:ext cx="441325" cy="381000"/>
          </a:xfrm>
          <a:prstGeom prst="hexagon">
            <a:avLst>
              <a:gd name="adj" fmla="val 28958"/>
              <a:gd name="vf" fmla="val 115470"/>
            </a:avLst>
          </a:prstGeom>
          <a:solidFill>
            <a:srgbClr val="66CCFF"/>
          </a:solidFill>
          <a:ln w="9525">
            <a:solidFill>
              <a:srgbClr val="66CCFF"/>
            </a:solidFill>
            <a:miter lim="800000"/>
            <a:headEnd/>
            <a:tailEnd/>
          </a:ln>
          <a:effectLst/>
        </p:spPr>
        <p:txBody>
          <a:bodyPr wrap="none" anchor="ctr"/>
          <a:lstStyle/>
          <a:p>
            <a:endParaRPr lang="ja-JP" altLang="en-US"/>
          </a:p>
        </p:txBody>
      </p:sp>
      <p:sp>
        <p:nvSpPr>
          <p:cNvPr id="8244" name="AutoShape 52"/>
          <p:cNvSpPr>
            <a:spLocks noChangeArrowheads="1"/>
          </p:cNvSpPr>
          <p:nvPr/>
        </p:nvSpPr>
        <p:spPr bwMode="auto">
          <a:xfrm rot="5400000">
            <a:off x="312737" y="5757863"/>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45" name="AutoShape 53"/>
          <p:cNvSpPr>
            <a:spLocks noChangeArrowheads="1"/>
          </p:cNvSpPr>
          <p:nvPr/>
        </p:nvSpPr>
        <p:spPr bwMode="auto">
          <a:xfrm rot="5400000">
            <a:off x="122237" y="6100763"/>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46" name="AutoShape 54"/>
          <p:cNvSpPr>
            <a:spLocks noChangeArrowheads="1"/>
          </p:cNvSpPr>
          <p:nvPr/>
        </p:nvSpPr>
        <p:spPr bwMode="auto">
          <a:xfrm rot="5400000">
            <a:off x="351631" y="6433344"/>
            <a:ext cx="441325" cy="382588"/>
          </a:xfrm>
          <a:prstGeom prst="hexagon">
            <a:avLst>
              <a:gd name="adj" fmla="val 28838"/>
              <a:gd name="vf" fmla="val 115470"/>
            </a:avLst>
          </a:prstGeom>
          <a:solidFill>
            <a:srgbClr val="99FF99"/>
          </a:solidFill>
          <a:ln w="9525">
            <a:solidFill>
              <a:srgbClr val="99FF99"/>
            </a:solidFill>
            <a:miter lim="800000"/>
            <a:headEnd/>
            <a:tailEnd/>
          </a:ln>
          <a:effectLst/>
        </p:spPr>
        <p:txBody>
          <a:bodyPr wrap="none" anchor="ctr"/>
          <a:lstStyle/>
          <a:p>
            <a:endParaRPr lang="ja-JP" altLang="en-US"/>
          </a:p>
        </p:txBody>
      </p:sp>
      <p:sp>
        <p:nvSpPr>
          <p:cNvPr id="8196" name="Rectangle 4"/>
          <p:cNvSpPr>
            <a:spLocks noGrp="1" noChangeArrowheads="1"/>
          </p:cNvSpPr>
          <p:nvPr>
            <p:ph type="dt" sz="half" idx="2"/>
          </p:nvPr>
        </p:nvSpPr>
        <p:spPr>
          <a:xfrm>
            <a:off x="1447800" y="6553200"/>
            <a:ext cx="1752600" cy="457200"/>
          </a:xfrm>
        </p:spPr>
        <p:txBody>
          <a:bodyPr/>
          <a:lstStyle>
            <a:lvl1pPr algn="ctr">
              <a:defRPr kumimoji="1" b="0">
                <a:solidFill>
                  <a:schemeClr val="tx1"/>
                </a:solidFill>
                <a:effectLst/>
                <a:latin typeface="+mn-lt"/>
                <a:ea typeface="+mn-ea"/>
              </a:defRPr>
            </a:lvl1pPr>
          </a:lstStyle>
          <a:p>
            <a:fld id="{20FFB1C0-66B7-46E8-9326-4895F4CF9FDD}" type="datetimeFigureOut">
              <a:rPr kumimoji="1" lang="ja-JP" altLang="en-US" smtClean="0"/>
              <a:pPr/>
              <a:t>2012/8/27</a:t>
            </a:fld>
            <a:endParaRPr kumimoji="1" lang="ja-JP" altLang="en-US"/>
          </a:p>
        </p:txBody>
      </p:sp>
      <p:sp>
        <p:nvSpPr>
          <p:cNvPr id="8197" name="Rectangle 5"/>
          <p:cNvSpPr>
            <a:spLocks noGrp="1" noChangeArrowheads="1"/>
          </p:cNvSpPr>
          <p:nvPr>
            <p:ph type="ftr" sz="quarter" idx="3"/>
          </p:nvPr>
        </p:nvSpPr>
        <p:spPr bwMode="auto">
          <a:xfrm>
            <a:off x="3240088" y="6553200"/>
            <a:ext cx="2663825"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kumimoji="1" lang="ja-JP" altLang="en-US"/>
          </a:p>
        </p:txBody>
      </p:sp>
      <p:sp>
        <p:nvSpPr>
          <p:cNvPr id="8206" name="Text Box 14"/>
          <p:cNvSpPr txBox="1">
            <a:spLocks noChangeArrowheads="1"/>
          </p:cNvSpPr>
          <p:nvPr/>
        </p:nvSpPr>
        <p:spPr bwMode="auto">
          <a:xfrm>
            <a:off x="8157252" y="36513"/>
            <a:ext cx="881973" cy="307777"/>
          </a:xfrm>
          <a:prstGeom prst="rect">
            <a:avLst/>
          </a:prstGeom>
          <a:noFill/>
          <a:ln w="9525">
            <a:noFill/>
            <a:miter lim="800000"/>
            <a:headEnd/>
            <a:tailEnd/>
          </a:ln>
          <a:effectLst/>
        </p:spPr>
        <p:txBody>
          <a:bodyPr wrap="none">
            <a:spAutoFit/>
          </a:bodyPr>
          <a:lstStyle/>
          <a:p>
            <a:pPr algn="r" eaLnBrk="0" hangingPunct="0"/>
            <a:r>
              <a:rPr kumimoji="0" lang="en-US" altLang="ja-JP" sz="1400" b="1" dirty="0" err="1" smtClean="0">
                <a:solidFill>
                  <a:srgbClr val="66CCFF"/>
                </a:solidFill>
                <a:effectLst>
                  <a:outerShdw blurRad="38100" dist="38100" dir="2700000" algn="tl">
                    <a:srgbClr val="C0C0C0"/>
                  </a:outerShdw>
                </a:effectLst>
                <a:latin typeface="Century Gothic" pitchFamily="34" charset="0"/>
                <a:ea typeface="Gulim" pitchFamily="34" charset="-127"/>
              </a:rPr>
              <a:t>BioRuby</a:t>
            </a:r>
            <a:endParaRPr kumimoji="0" lang="en-US" altLang="ja-JP" sz="1400" b="1" dirty="0">
              <a:solidFill>
                <a:srgbClr val="66CCFF"/>
              </a:solidFill>
              <a:effectLst>
                <a:outerShdw blurRad="38100" dist="38100" dir="2700000" algn="tl">
                  <a:srgbClr val="C0C0C0"/>
                </a:outerShdw>
              </a:effectLst>
              <a:latin typeface="Century Gothic" pitchFamily="34" charset="0"/>
              <a:ea typeface="Gulim" pitchFamily="34" charset="-127"/>
            </a:endParaRPr>
          </a:p>
        </p:txBody>
      </p:sp>
      <p:sp>
        <p:nvSpPr>
          <p:cNvPr id="8221" name="Rectangle 29"/>
          <p:cNvSpPr>
            <a:spLocks noGrp="1" noChangeArrowheads="1"/>
          </p:cNvSpPr>
          <p:nvPr>
            <p:ph type="ctrTitle" sz="quarter"/>
          </p:nvPr>
        </p:nvSpPr>
        <p:spPr>
          <a:xfrm>
            <a:off x="685800" y="1752600"/>
            <a:ext cx="7772400" cy="1143000"/>
          </a:xfrm>
        </p:spPr>
        <p:txBody>
          <a:bodyPr/>
          <a:lstStyle>
            <a:lvl1pPr algn="ctr">
              <a:defRPr sz="4400" i="0">
                <a:latin typeface="Arial Rounded MT Bold" pitchFamily="34" charset="0"/>
              </a:defRPr>
            </a:lvl1pPr>
          </a:lstStyle>
          <a:p>
            <a:r>
              <a:rPr lang="ja-JP" altLang="en-US" smtClean="0"/>
              <a:t>マスタ タイトルの書式設定</a:t>
            </a:r>
            <a:endParaRPr lang="ja-JP" altLang="en-US"/>
          </a:p>
        </p:txBody>
      </p:sp>
      <p:sp>
        <p:nvSpPr>
          <p:cNvPr id="8222" name="Rectangle 30"/>
          <p:cNvSpPr>
            <a:spLocks noGrp="1" noChangeArrowheads="1"/>
          </p:cNvSpPr>
          <p:nvPr>
            <p:ph type="subTitle" sz="quarter" idx="1"/>
          </p:nvPr>
        </p:nvSpPr>
        <p:spPr>
          <a:xfrm>
            <a:off x="1371600" y="4038600"/>
            <a:ext cx="6400800" cy="762000"/>
          </a:xfrm>
        </p:spPr>
        <p:txBody>
          <a:bodyPr/>
          <a:lstStyle>
            <a:lvl1pPr marL="0" indent="0" algn="ctr">
              <a:defRPr/>
            </a:lvl1pPr>
          </a:lstStyle>
          <a:p>
            <a:r>
              <a:rPr lang="ja-JP" altLang="en-US" smtClean="0"/>
              <a:t>マスタ サブタイトルの書式設定</a:t>
            </a:r>
            <a:endParaRPr lang="ja-JP" altLang="en-US"/>
          </a:p>
        </p:txBody>
      </p:sp>
      <p:sp>
        <p:nvSpPr>
          <p:cNvPr id="8248" name="AutoShape 56"/>
          <p:cNvSpPr>
            <a:spLocks noChangeArrowheads="1"/>
          </p:cNvSpPr>
          <p:nvPr/>
        </p:nvSpPr>
        <p:spPr bwMode="auto">
          <a:xfrm rot="5400000">
            <a:off x="8416131" y="6433344"/>
            <a:ext cx="441325" cy="382588"/>
          </a:xfrm>
          <a:prstGeom prst="hexagon">
            <a:avLst>
              <a:gd name="adj" fmla="val 28838"/>
              <a:gd name="vf" fmla="val 115470"/>
            </a:avLst>
          </a:prstGeom>
          <a:noFill/>
          <a:ln w="9525">
            <a:solidFill>
              <a:srgbClr val="66CCFF"/>
            </a:solidFill>
            <a:miter lim="800000"/>
            <a:headEnd/>
            <a:tailEnd/>
          </a:ln>
          <a:effectLst/>
        </p:spPr>
        <p:txBody>
          <a:bodyPr wrap="none" anchor="ctr"/>
          <a:lstStyle/>
          <a:p>
            <a:endParaRPr lang="ja-JP" altLang="en-US"/>
          </a:p>
        </p:txBody>
      </p:sp>
      <p:sp>
        <p:nvSpPr>
          <p:cNvPr id="8249" name="AutoShape 57"/>
          <p:cNvSpPr>
            <a:spLocks noChangeArrowheads="1"/>
          </p:cNvSpPr>
          <p:nvPr/>
        </p:nvSpPr>
        <p:spPr bwMode="auto">
          <a:xfrm rot="5400000">
            <a:off x="8212931" y="6087269"/>
            <a:ext cx="441325" cy="382588"/>
          </a:xfrm>
          <a:prstGeom prst="hexagon">
            <a:avLst>
              <a:gd name="adj" fmla="val 28838"/>
              <a:gd name="vf" fmla="val 115470"/>
            </a:avLst>
          </a:prstGeom>
          <a:noFill/>
          <a:ln w="9525">
            <a:solidFill>
              <a:srgbClr val="66CCFF"/>
            </a:solidFill>
            <a:miter lim="800000"/>
            <a:headEnd/>
            <a:tailEnd/>
          </a:ln>
          <a:effectLst/>
        </p:spPr>
        <p:txBody>
          <a:bodyPr wrap="none" anchor="ctr"/>
          <a:lstStyle/>
          <a:p>
            <a:endParaRPr lang="ja-JP" altLang="en-US"/>
          </a:p>
        </p:txBody>
      </p:sp>
      <p:sp>
        <p:nvSpPr>
          <p:cNvPr id="8250" name="AutoShape 58"/>
          <p:cNvSpPr>
            <a:spLocks noChangeArrowheads="1"/>
          </p:cNvSpPr>
          <p:nvPr/>
        </p:nvSpPr>
        <p:spPr bwMode="auto">
          <a:xfrm rot="5400000">
            <a:off x="8415337" y="5745163"/>
            <a:ext cx="441325" cy="381000"/>
          </a:xfrm>
          <a:prstGeom prst="hexagon">
            <a:avLst>
              <a:gd name="adj" fmla="val 28958"/>
              <a:gd name="vf" fmla="val 115470"/>
            </a:avLst>
          </a:prstGeom>
          <a:solidFill>
            <a:srgbClr val="66CCFF"/>
          </a:solidFill>
          <a:ln w="9525">
            <a:solidFill>
              <a:srgbClr val="66CCFF"/>
            </a:solidFill>
            <a:miter lim="800000"/>
            <a:headEnd/>
            <a:tailEnd/>
          </a:ln>
          <a:effectLst/>
        </p:spPr>
        <p:txBody>
          <a:bodyPr wrap="none" anchor="ctr"/>
          <a:lstStyle/>
          <a:p>
            <a:endParaRPr lang="ja-JP" altLang="en-US"/>
          </a:p>
        </p:txBody>
      </p:sp>
      <p:sp>
        <p:nvSpPr>
          <p:cNvPr id="8251" name="AutoShape 59"/>
          <p:cNvSpPr>
            <a:spLocks noChangeArrowheads="1"/>
          </p:cNvSpPr>
          <p:nvPr/>
        </p:nvSpPr>
        <p:spPr bwMode="auto">
          <a:xfrm rot="5400000">
            <a:off x="8199437" y="5392738"/>
            <a:ext cx="441325" cy="381000"/>
          </a:xfrm>
          <a:prstGeom prst="hexagon">
            <a:avLst>
              <a:gd name="adj" fmla="val 28958"/>
              <a:gd name="vf" fmla="val 115470"/>
            </a:avLst>
          </a:prstGeom>
          <a:solidFill>
            <a:srgbClr val="66CCFF"/>
          </a:solidFill>
          <a:ln w="9525">
            <a:solidFill>
              <a:srgbClr val="66CCFF"/>
            </a:solidFill>
            <a:miter lim="800000"/>
            <a:headEnd/>
            <a:tailEnd/>
          </a:ln>
          <a:effectLst/>
        </p:spPr>
        <p:txBody>
          <a:bodyPr wrap="none" anchor="ctr"/>
          <a:lstStyle/>
          <a:p>
            <a:endParaRPr lang="ja-JP" altLang="en-US"/>
          </a:p>
        </p:txBody>
      </p:sp>
      <p:sp>
        <p:nvSpPr>
          <p:cNvPr id="8252" name="AutoShape 60"/>
          <p:cNvSpPr>
            <a:spLocks noChangeArrowheads="1"/>
          </p:cNvSpPr>
          <p:nvPr/>
        </p:nvSpPr>
        <p:spPr bwMode="auto">
          <a:xfrm rot="5400000">
            <a:off x="8389937" y="5033963"/>
            <a:ext cx="441325" cy="381000"/>
          </a:xfrm>
          <a:prstGeom prst="hexagon">
            <a:avLst>
              <a:gd name="adj" fmla="val 28958"/>
              <a:gd name="vf" fmla="val 115470"/>
            </a:avLst>
          </a:prstGeom>
          <a:solidFill>
            <a:srgbClr val="99FF99"/>
          </a:solidFill>
          <a:ln w="9525">
            <a:solidFill>
              <a:srgbClr val="99FF99"/>
            </a:solidFill>
            <a:miter lim="800000"/>
            <a:headEnd/>
            <a:tailEnd/>
          </a:ln>
          <a:effectLst/>
        </p:spPr>
        <p:txBody>
          <a:bodyPr wrap="none" anchor="ctr"/>
          <a:lstStyle/>
          <a:p>
            <a:endParaRPr lang="ja-JP" altLang="en-US"/>
          </a:p>
        </p:txBody>
      </p:sp>
      <p:sp>
        <p:nvSpPr>
          <p:cNvPr id="8253" name="AutoShape 61"/>
          <p:cNvSpPr>
            <a:spLocks noChangeArrowheads="1"/>
          </p:cNvSpPr>
          <p:nvPr/>
        </p:nvSpPr>
        <p:spPr bwMode="auto">
          <a:xfrm rot="5400000">
            <a:off x="8186737" y="4691063"/>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54" name="AutoShape 62"/>
          <p:cNvSpPr>
            <a:spLocks noChangeArrowheads="1"/>
          </p:cNvSpPr>
          <p:nvPr/>
        </p:nvSpPr>
        <p:spPr bwMode="auto">
          <a:xfrm rot="5400000">
            <a:off x="8402637" y="4360863"/>
            <a:ext cx="441325" cy="381000"/>
          </a:xfrm>
          <a:prstGeom prst="hexagon">
            <a:avLst>
              <a:gd name="adj" fmla="val 28958"/>
              <a:gd name="vf" fmla="val 115470"/>
            </a:avLst>
          </a:prstGeom>
          <a:noFill/>
          <a:ln w="9525">
            <a:solidFill>
              <a:srgbClr val="66CCFF"/>
            </a:solidFill>
            <a:miter lim="800000"/>
            <a:headEnd/>
            <a:tailEnd/>
          </a:ln>
          <a:effectLst/>
        </p:spPr>
        <p:txBody>
          <a:bodyPr wrap="none" anchor="ctr"/>
          <a:lstStyle/>
          <a:p>
            <a:endParaRPr lang="ja-JP" altLang="en-US"/>
          </a:p>
        </p:txBody>
      </p:sp>
      <p:sp>
        <p:nvSpPr>
          <p:cNvPr id="8255" name="AutoShape 63"/>
          <p:cNvSpPr>
            <a:spLocks noChangeArrowheads="1"/>
          </p:cNvSpPr>
          <p:nvPr/>
        </p:nvSpPr>
        <p:spPr bwMode="auto">
          <a:xfrm rot="5400000">
            <a:off x="8618537" y="4017963"/>
            <a:ext cx="441325" cy="381000"/>
          </a:xfrm>
          <a:prstGeom prst="hexagon">
            <a:avLst>
              <a:gd name="adj" fmla="val 28958"/>
              <a:gd name="vf" fmla="val 115470"/>
            </a:avLst>
          </a:prstGeom>
          <a:solidFill>
            <a:srgbClr val="99FF99"/>
          </a:solidFill>
          <a:ln w="9525">
            <a:solidFill>
              <a:srgbClr val="99FF99"/>
            </a:solidFill>
            <a:miter lim="800000"/>
            <a:headEnd/>
            <a:tailEnd/>
          </a:ln>
          <a:effectLst/>
        </p:spPr>
        <p:txBody>
          <a:bodyPr wrap="none" anchor="ctr"/>
          <a:lstStyle/>
          <a:p>
            <a:endParaRPr lang="ja-JP" altLang="en-US"/>
          </a:p>
        </p:txBody>
      </p:sp>
      <p:sp>
        <p:nvSpPr>
          <p:cNvPr id="8256" name="AutoShape 64"/>
          <p:cNvSpPr>
            <a:spLocks noChangeArrowheads="1"/>
          </p:cNvSpPr>
          <p:nvPr/>
        </p:nvSpPr>
        <p:spPr bwMode="auto">
          <a:xfrm rot="5400000">
            <a:off x="8403431" y="3674269"/>
            <a:ext cx="441325" cy="382588"/>
          </a:xfrm>
          <a:prstGeom prst="hexagon">
            <a:avLst>
              <a:gd name="adj" fmla="val 28838"/>
              <a:gd name="vf" fmla="val 115470"/>
            </a:avLst>
          </a:prstGeom>
          <a:noFill/>
          <a:ln w="9525">
            <a:solidFill>
              <a:srgbClr val="66CCFF"/>
            </a:solidFill>
            <a:miter lim="800000"/>
            <a:headEnd/>
            <a:tailEnd/>
          </a:ln>
          <a:effectLst/>
        </p:spPr>
        <p:txBody>
          <a:bodyPr wrap="none" anchor="ctr"/>
          <a:lstStyle/>
          <a:p>
            <a:endParaRPr lang="ja-JP" altLang="en-US"/>
          </a:p>
        </p:txBody>
      </p:sp>
      <p:sp>
        <p:nvSpPr>
          <p:cNvPr id="8257" name="AutoShape 65"/>
          <p:cNvSpPr>
            <a:spLocks noChangeArrowheads="1"/>
          </p:cNvSpPr>
          <p:nvPr/>
        </p:nvSpPr>
        <p:spPr bwMode="auto">
          <a:xfrm rot="5400000">
            <a:off x="8619331" y="6087269"/>
            <a:ext cx="441325" cy="382588"/>
          </a:xfrm>
          <a:prstGeom prst="hexagon">
            <a:avLst>
              <a:gd name="adj" fmla="val 28838"/>
              <a:gd name="vf" fmla="val 115470"/>
            </a:avLst>
          </a:prstGeom>
          <a:noFill/>
          <a:ln w="9525">
            <a:solidFill>
              <a:srgbClr val="66CCFF"/>
            </a:solidFill>
            <a:miter lim="800000"/>
            <a:headEnd/>
            <a:tailEnd/>
          </a:ln>
          <a:effectLst/>
        </p:spPr>
        <p:txBody>
          <a:bodyPr wrap="none" anchor="ct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5600" y="381000"/>
            <a:ext cx="2133600" cy="60198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4800" y="381000"/>
            <a:ext cx="6248400" cy="60198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Arial Rounded MT Bold" pitchFamily="34" charset="0"/>
                <a:cs typeface="Times New Roman" pitchFamily="18" charset="0"/>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defRPr>
                <a:latin typeface="Trebuchet MS"/>
                <a:cs typeface="Trebuchet MS"/>
              </a:defRPr>
            </a:lvl1pPr>
            <a:lvl2pPr>
              <a:defRPr>
                <a:latin typeface="Trebuchet MS"/>
                <a:cs typeface="Trebuchet MS"/>
              </a:defRPr>
            </a:lvl2pPr>
            <a:lvl3pPr>
              <a:defRPr>
                <a:latin typeface="Trebuchet MS"/>
                <a:cs typeface="Trebuchet MS"/>
              </a:defRPr>
            </a:lvl3pPr>
            <a:lvl4pPr>
              <a:defRPr>
                <a:latin typeface="Trebuchet MS"/>
                <a:cs typeface="Trebuchet MS"/>
              </a:defRPr>
            </a:lvl4pPr>
            <a:lvl5pPr>
              <a:defRPr>
                <a:latin typeface="Trebuchet MS"/>
                <a:cs typeface="Trebuchet MS"/>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82588" y="1219200"/>
            <a:ext cx="411321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19200"/>
            <a:ext cx="4113213"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8" name="スライド番号プレースホルダ 7"/>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4" name="スライド番号プレースホルダ 3"/>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3" name="スライド番号プレースホルダ 2"/>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20FFB1C0-66B7-46E8-9326-4895F4CF9FDD}" type="datetimeFigureOut">
              <a:rPr kumimoji="1" lang="ja-JP" altLang="en-US" smtClean="0"/>
              <a:pPr/>
              <a:t>2012/8/27</a:t>
            </a:fld>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CA2FB56B-EA96-4C66-8A10-D2FC131BD94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20FFB1C0-66B7-46E8-9326-4895F4CF9FDD}" type="datetimeFigureOut">
              <a:rPr kumimoji="1" lang="ja-JP" altLang="en-US" smtClean="0"/>
              <a:pPr/>
              <a:t>2012/8/27</a:t>
            </a:fld>
            <a:endParaRPr kumimoji="1" lang="ja-JP" altLang="en-US"/>
          </a:p>
        </p:txBody>
      </p:sp>
      <p:sp>
        <p:nvSpPr>
          <p:cNvPr id="7171" name="Rectangle 3"/>
          <p:cNvSpPr>
            <a:spLocks noGrp="1" noChangeArrowheads="1"/>
          </p:cNvSpPr>
          <p:nvPr>
            <p:ph type="sldNum" sz="quarter" idx="4"/>
          </p:nvPr>
        </p:nvSpPr>
        <p:spPr bwMode="auto">
          <a:xfrm>
            <a:off x="7239000" y="64643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CA2FB56B-EA96-4C66-8A10-D2FC131BD940}" type="slidenum">
              <a:rPr kumimoji="1" lang="ja-JP" altLang="en-US" smtClean="0"/>
              <a:pPr/>
              <a:t>&lt;#&gt;</a:t>
            </a:fld>
            <a:endParaRPr kumimoji="1" lang="ja-JP" altLang="en-US"/>
          </a:p>
        </p:txBody>
      </p:sp>
      <p:sp>
        <p:nvSpPr>
          <p:cNvPr id="7172" name="Rectangle 4"/>
          <p:cNvSpPr>
            <a:spLocks noGrp="1" noChangeArrowheads="1"/>
          </p:cNvSpPr>
          <p:nvPr>
            <p:ph type="title"/>
          </p:nvPr>
        </p:nvSpPr>
        <p:spPr bwMode="auto">
          <a:xfrm>
            <a:off x="304800" y="381000"/>
            <a:ext cx="8534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7174" name="Rectangle 6"/>
          <p:cNvSpPr>
            <a:spLocks noGrp="1" noChangeArrowheads="1"/>
          </p:cNvSpPr>
          <p:nvPr>
            <p:ph type="body" idx="1"/>
          </p:nvPr>
        </p:nvSpPr>
        <p:spPr bwMode="auto">
          <a:xfrm>
            <a:off x="382588" y="1219200"/>
            <a:ext cx="8378825"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smtClean="0"/>
              <a:t>第</a:t>
            </a:r>
            <a:r>
              <a:rPr lang="en-US" altLang="ja-JP" dirty="0" smtClean="0"/>
              <a:t>1</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7181" name="Text Box 13"/>
          <p:cNvSpPr txBox="1">
            <a:spLocks noChangeArrowheads="1"/>
          </p:cNvSpPr>
          <p:nvPr/>
        </p:nvSpPr>
        <p:spPr bwMode="auto">
          <a:xfrm>
            <a:off x="0" y="11113"/>
            <a:ext cx="881973" cy="307777"/>
          </a:xfrm>
          <a:prstGeom prst="rect">
            <a:avLst/>
          </a:prstGeom>
          <a:noFill/>
          <a:ln w="9525">
            <a:noFill/>
            <a:miter lim="800000"/>
            <a:headEnd/>
            <a:tailEnd/>
          </a:ln>
          <a:effectLst/>
        </p:spPr>
        <p:txBody>
          <a:bodyPr wrap="none">
            <a:spAutoFit/>
          </a:bodyPr>
          <a:lstStyle/>
          <a:p>
            <a:pPr eaLnBrk="0" hangingPunct="0"/>
            <a:r>
              <a:rPr kumimoji="0" lang="en-US" altLang="ja-JP" sz="1400" b="1" dirty="0" err="1" smtClean="0">
                <a:solidFill>
                  <a:srgbClr val="66CCFF"/>
                </a:solidFill>
                <a:effectLst>
                  <a:outerShdw blurRad="38100" dist="38100" dir="2700000" algn="tl">
                    <a:srgbClr val="C0C0C0"/>
                  </a:outerShdw>
                </a:effectLst>
                <a:latin typeface="Century Gothic" pitchFamily="34" charset="0"/>
                <a:ea typeface="Gulim" pitchFamily="34" charset="-127"/>
              </a:rPr>
              <a:t>BioRuby</a:t>
            </a:r>
            <a:endParaRPr kumimoji="0" lang="en-US" altLang="ja-JP" sz="1400" b="1" dirty="0">
              <a:solidFill>
                <a:srgbClr val="66CCFF"/>
              </a:solidFill>
              <a:effectLst>
                <a:outerShdw blurRad="38100" dist="38100" dir="2700000" algn="tl">
                  <a:srgbClr val="C0C0C0"/>
                </a:outerShdw>
              </a:effectLst>
              <a:latin typeface="Century Gothic" pitchFamily="34" charset="0"/>
              <a:ea typeface="Gulim" pitchFamily="34" charset="-127"/>
            </a:endParaRPr>
          </a:p>
        </p:txBody>
      </p:sp>
      <p:sp>
        <p:nvSpPr>
          <p:cNvPr id="7195" name="AutoShape 27"/>
          <p:cNvSpPr>
            <a:spLocks noChangeArrowheads="1"/>
          </p:cNvSpPr>
          <p:nvPr/>
        </p:nvSpPr>
        <p:spPr bwMode="auto">
          <a:xfrm rot="5400000">
            <a:off x="8644731" y="105569"/>
            <a:ext cx="441325" cy="382588"/>
          </a:xfrm>
          <a:prstGeom prst="hexagon">
            <a:avLst>
              <a:gd name="adj" fmla="val 28838"/>
              <a:gd name="vf" fmla="val 115470"/>
            </a:avLst>
          </a:prstGeom>
          <a:solidFill>
            <a:srgbClr val="99FF99"/>
          </a:solidFill>
          <a:ln w="9525">
            <a:solidFill>
              <a:srgbClr val="99FF99"/>
            </a:solidFill>
            <a:miter lim="800000"/>
            <a:headEnd/>
            <a:tailEnd/>
          </a:ln>
          <a:effectLst/>
        </p:spPr>
        <p:txBody>
          <a:bodyPr wrap="none" anchor="ctr"/>
          <a:lstStyle/>
          <a:p>
            <a:endParaRPr lang="ja-JP" altLang="en-US"/>
          </a:p>
        </p:txBody>
      </p:sp>
      <p:sp>
        <p:nvSpPr>
          <p:cNvPr id="7198" name="AutoShape 30"/>
          <p:cNvSpPr>
            <a:spLocks noChangeArrowheads="1"/>
          </p:cNvSpPr>
          <p:nvPr/>
        </p:nvSpPr>
        <p:spPr bwMode="auto">
          <a:xfrm rot="5400000">
            <a:off x="8428831" y="448469"/>
            <a:ext cx="441325" cy="382588"/>
          </a:xfrm>
          <a:prstGeom prst="hexagon">
            <a:avLst>
              <a:gd name="adj" fmla="val 28838"/>
              <a:gd name="vf" fmla="val 115470"/>
            </a:avLst>
          </a:prstGeom>
          <a:noFill/>
          <a:ln w="9525">
            <a:solidFill>
              <a:srgbClr val="66CCFF"/>
            </a:solidFill>
            <a:miter lim="800000"/>
            <a:headEnd/>
            <a:tailEnd/>
          </a:ln>
          <a:effectLst/>
        </p:spPr>
        <p:txBody>
          <a:bodyPr wrap="none" anchor="ctr"/>
          <a:lstStyle/>
          <a:p>
            <a:endParaRPr lang="ja-JP" altLang="en-US"/>
          </a:p>
        </p:txBody>
      </p:sp>
      <p:sp>
        <p:nvSpPr>
          <p:cNvPr id="7199" name="AutoShape 31"/>
          <p:cNvSpPr>
            <a:spLocks noChangeArrowheads="1"/>
          </p:cNvSpPr>
          <p:nvPr/>
        </p:nvSpPr>
        <p:spPr bwMode="auto">
          <a:xfrm rot="5400000">
            <a:off x="8632031" y="791369"/>
            <a:ext cx="441325" cy="382588"/>
          </a:xfrm>
          <a:prstGeom prst="hexagon">
            <a:avLst>
              <a:gd name="adj" fmla="val 28838"/>
              <a:gd name="vf" fmla="val 115470"/>
            </a:avLst>
          </a:prstGeom>
          <a:noFill/>
          <a:ln w="9525">
            <a:solidFill>
              <a:srgbClr val="66CCFF"/>
            </a:solidFill>
            <a:miter lim="800000"/>
            <a:headEnd/>
            <a:tailEnd/>
          </a:ln>
          <a:effectLst/>
        </p:spPr>
        <p:txBody>
          <a:bodyPr wrap="none" anchor="ctr"/>
          <a:lstStyle/>
          <a:p>
            <a:endParaRPr lang="ja-JP" altLang="en-US"/>
          </a:p>
        </p:txBody>
      </p:sp>
      <p:sp>
        <p:nvSpPr>
          <p:cNvPr id="7200" name="Line 32"/>
          <p:cNvSpPr>
            <a:spLocks noChangeShapeType="1"/>
          </p:cNvSpPr>
          <p:nvPr/>
        </p:nvSpPr>
        <p:spPr bwMode="auto">
          <a:xfrm>
            <a:off x="0" y="914400"/>
            <a:ext cx="8229600" cy="0"/>
          </a:xfrm>
          <a:prstGeom prst="line">
            <a:avLst/>
          </a:prstGeom>
          <a:noFill/>
          <a:ln w="57150">
            <a:solidFill>
              <a:srgbClr val="99FF99"/>
            </a:solidFill>
            <a:round/>
            <a:headEnd/>
            <a:tailEnd/>
          </a:ln>
          <a:effectLst/>
        </p:spPr>
        <p:txBody>
          <a:bodyPr/>
          <a:lstStyle/>
          <a:p>
            <a:endParaRPr lang="ja-JP" altLang="en-US"/>
          </a:p>
        </p:txBody>
      </p:sp>
      <p:sp>
        <p:nvSpPr>
          <p:cNvPr id="7201" name="AutoShape 33"/>
          <p:cNvSpPr>
            <a:spLocks noChangeArrowheads="1"/>
          </p:cNvSpPr>
          <p:nvPr/>
        </p:nvSpPr>
        <p:spPr bwMode="auto">
          <a:xfrm rot="5400000">
            <a:off x="8225631" y="791369"/>
            <a:ext cx="441325" cy="382588"/>
          </a:xfrm>
          <a:prstGeom prst="hexagon">
            <a:avLst>
              <a:gd name="adj" fmla="val 28838"/>
              <a:gd name="vf" fmla="val 115470"/>
            </a:avLst>
          </a:prstGeom>
          <a:solidFill>
            <a:srgbClr val="66CCFF"/>
          </a:solidFill>
          <a:ln w="9525">
            <a:solidFill>
              <a:srgbClr val="66CCFF"/>
            </a:solidFill>
            <a:miter lim="800000"/>
            <a:headEnd/>
            <a:tailEnd/>
          </a:ln>
          <a:effec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kumimoji="1" sz="3200" b="0" i="0">
          <a:solidFill>
            <a:srgbClr val="4D4D4D"/>
          </a:solidFill>
          <a:latin typeface="Arial Rounded MT Bold" pitchFamily="34" charset="0"/>
          <a:ea typeface="+mj-ea"/>
          <a:cs typeface="Times New Roman" pitchFamily="18" charset="0"/>
        </a:defRPr>
      </a:lvl1pPr>
      <a:lvl2pPr algn="l" rtl="0" eaLnBrk="1" fontAlgn="base" hangingPunct="1">
        <a:spcBef>
          <a:spcPct val="0"/>
        </a:spcBef>
        <a:spcAft>
          <a:spcPct val="0"/>
        </a:spcAft>
        <a:defRPr kumimoji="1" sz="3200" b="1" i="1">
          <a:solidFill>
            <a:srgbClr val="4D4D4D"/>
          </a:solidFill>
          <a:latin typeface="ＭＳ Ｐゴシック" charset="-128"/>
          <a:ea typeface="ＭＳ Ｐゴシック" charset="-128"/>
        </a:defRPr>
      </a:lvl2pPr>
      <a:lvl3pPr algn="l" rtl="0" eaLnBrk="1" fontAlgn="base" hangingPunct="1">
        <a:spcBef>
          <a:spcPct val="0"/>
        </a:spcBef>
        <a:spcAft>
          <a:spcPct val="0"/>
        </a:spcAft>
        <a:defRPr kumimoji="1" sz="3200" b="1" i="1">
          <a:solidFill>
            <a:srgbClr val="4D4D4D"/>
          </a:solidFill>
          <a:latin typeface="ＭＳ Ｐゴシック" charset="-128"/>
          <a:ea typeface="ＭＳ Ｐゴシック" charset="-128"/>
        </a:defRPr>
      </a:lvl3pPr>
      <a:lvl4pPr algn="l" rtl="0" eaLnBrk="1" fontAlgn="base" hangingPunct="1">
        <a:spcBef>
          <a:spcPct val="0"/>
        </a:spcBef>
        <a:spcAft>
          <a:spcPct val="0"/>
        </a:spcAft>
        <a:defRPr kumimoji="1" sz="3200" b="1" i="1">
          <a:solidFill>
            <a:srgbClr val="4D4D4D"/>
          </a:solidFill>
          <a:latin typeface="ＭＳ Ｐゴシック" charset="-128"/>
          <a:ea typeface="ＭＳ Ｐゴシック" charset="-128"/>
        </a:defRPr>
      </a:lvl4pPr>
      <a:lvl5pPr algn="l" rtl="0" eaLnBrk="1" fontAlgn="base" hangingPunct="1">
        <a:spcBef>
          <a:spcPct val="0"/>
        </a:spcBef>
        <a:spcAft>
          <a:spcPct val="0"/>
        </a:spcAft>
        <a:defRPr kumimoji="1" sz="3200" b="1" i="1">
          <a:solidFill>
            <a:srgbClr val="4D4D4D"/>
          </a:solidFill>
          <a:latin typeface="ＭＳ Ｐゴシック" charset="-128"/>
          <a:ea typeface="ＭＳ Ｐゴシック" charset="-128"/>
        </a:defRPr>
      </a:lvl5pPr>
      <a:lvl6pPr marL="457200" algn="l" rtl="0" eaLnBrk="1" fontAlgn="base" hangingPunct="1">
        <a:spcBef>
          <a:spcPct val="0"/>
        </a:spcBef>
        <a:spcAft>
          <a:spcPct val="0"/>
        </a:spcAft>
        <a:defRPr kumimoji="1" sz="3200" b="1" i="1">
          <a:solidFill>
            <a:srgbClr val="4D4D4D"/>
          </a:solidFill>
          <a:latin typeface="ＭＳ Ｐゴシック" charset="-128"/>
          <a:ea typeface="ＭＳ Ｐゴシック" charset="-128"/>
        </a:defRPr>
      </a:lvl6pPr>
      <a:lvl7pPr marL="914400" algn="l" rtl="0" eaLnBrk="1" fontAlgn="base" hangingPunct="1">
        <a:spcBef>
          <a:spcPct val="0"/>
        </a:spcBef>
        <a:spcAft>
          <a:spcPct val="0"/>
        </a:spcAft>
        <a:defRPr kumimoji="1" sz="3200" b="1" i="1">
          <a:solidFill>
            <a:srgbClr val="4D4D4D"/>
          </a:solidFill>
          <a:latin typeface="ＭＳ Ｐゴシック" charset="-128"/>
          <a:ea typeface="ＭＳ Ｐゴシック" charset="-128"/>
        </a:defRPr>
      </a:lvl7pPr>
      <a:lvl8pPr marL="1371600" algn="l" rtl="0" eaLnBrk="1" fontAlgn="base" hangingPunct="1">
        <a:spcBef>
          <a:spcPct val="0"/>
        </a:spcBef>
        <a:spcAft>
          <a:spcPct val="0"/>
        </a:spcAft>
        <a:defRPr kumimoji="1" sz="3200" b="1" i="1">
          <a:solidFill>
            <a:srgbClr val="4D4D4D"/>
          </a:solidFill>
          <a:latin typeface="ＭＳ Ｐゴシック" charset="-128"/>
          <a:ea typeface="ＭＳ Ｐゴシック" charset="-128"/>
        </a:defRPr>
      </a:lvl8pPr>
      <a:lvl9pPr marL="1828800" algn="l" rtl="0" eaLnBrk="1" fontAlgn="base" hangingPunct="1">
        <a:spcBef>
          <a:spcPct val="0"/>
        </a:spcBef>
        <a:spcAft>
          <a:spcPct val="0"/>
        </a:spcAft>
        <a:defRPr kumimoji="1" sz="3200" b="1" i="1">
          <a:solidFill>
            <a:srgbClr val="4D4D4D"/>
          </a:solidFill>
          <a:latin typeface="ＭＳ Ｐゴシック" charset="-128"/>
          <a:ea typeface="ＭＳ Ｐゴシック" charset="-128"/>
        </a:defRPr>
      </a:lvl9pPr>
    </p:titleStyle>
    <p:bodyStyle>
      <a:lvl1pPr marL="342900" indent="-342900" algn="l" rtl="0" eaLnBrk="1" fontAlgn="base" hangingPunct="1">
        <a:spcBef>
          <a:spcPct val="20000"/>
        </a:spcBef>
        <a:spcAft>
          <a:spcPct val="0"/>
        </a:spcAft>
        <a:buClr>
          <a:srgbClr val="333399"/>
        </a:buClr>
        <a:buFont typeface="Wingdings" pitchFamily="2" charset="2"/>
        <a:defRPr kumimoji="1" sz="2800">
          <a:solidFill>
            <a:srgbClr val="4D4D4D"/>
          </a:solidFill>
          <a:latin typeface="Trebuchet MS"/>
          <a:ea typeface="+mn-ea"/>
          <a:cs typeface="Trebuchet MS"/>
        </a:defRPr>
      </a:lvl1pPr>
      <a:lvl2pPr marL="742950" indent="-285750" algn="l" rtl="0" eaLnBrk="1" fontAlgn="base" hangingPunct="1">
        <a:spcBef>
          <a:spcPct val="20000"/>
        </a:spcBef>
        <a:spcAft>
          <a:spcPct val="0"/>
        </a:spcAft>
        <a:buClr>
          <a:srgbClr val="3399FF"/>
        </a:buClr>
        <a:buFont typeface="Wingdings" pitchFamily="2" charset="2"/>
        <a:defRPr kumimoji="1" sz="2400">
          <a:solidFill>
            <a:srgbClr val="4D4D4D"/>
          </a:solidFill>
          <a:latin typeface="Trebuchet MS"/>
          <a:ea typeface="+mn-ea"/>
          <a:cs typeface="Trebuchet MS"/>
        </a:defRPr>
      </a:lvl2pPr>
      <a:lvl3pPr marL="1143000" indent="-228600" algn="l" rtl="0" eaLnBrk="1" fontAlgn="base" hangingPunct="1">
        <a:spcBef>
          <a:spcPct val="20000"/>
        </a:spcBef>
        <a:spcAft>
          <a:spcPct val="0"/>
        </a:spcAft>
        <a:buClr>
          <a:srgbClr val="00FFFF"/>
        </a:buClr>
        <a:buFont typeface="Wingdings" pitchFamily="2" charset="2"/>
        <a:defRPr kumimoji="1" sz="2000">
          <a:solidFill>
            <a:srgbClr val="4D4D4D"/>
          </a:solidFill>
          <a:latin typeface="Trebuchet MS"/>
          <a:ea typeface="+mn-ea"/>
          <a:cs typeface="Trebuchet MS"/>
        </a:defRPr>
      </a:lvl3pPr>
      <a:lvl4pPr marL="1600200" indent="-228600" algn="l" rtl="0" eaLnBrk="1" fontAlgn="base" hangingPunct="1">
        <a:spcBef>
          <a:spcPct val="20000"/>
        </a:spcBef>
        <a:spcAft>
          <a:spcPct val="0"/>
        </a:spcAft>
        <a:defRPr kumimoji="1">
          <a:solidFill>
            <a:srgbClr val="4D4D4D"/>
          </a:solidFill>
          <a:latin typeface="Trebuchet MS"/>
          <a:ea typeface="+mn-ea"/>
          <a:cs typeface="Trebuchet MS"/>
        </a:defRPr>
      </a:lvl4pPr>
      <a:lvl5pPr marL="2057400" indent="-228600" algn="l" rtl="0" eaLnBrk="1" fontAlgn="base" hangingPunct="1">
        <a:spcBef>
          <a:spcPct val="20000"/>
        </a:spcBef>
        <a:spcAft>
          <a:spcPct val="0"/>
        </a:spcAft>
        <a:defRPr kumimoji="1" sz="1600">
          <a:solidFill>
            <a:srgbClr val="4D4D4D"/>
          </a:solidFill>
          <a:latin typeface="Trebuchet MS"/>
          <a:ea typeface="+mn-ea"/>
          <a:cs typeface="Trebuchet MS"/>
        </a:defRPr>
      </a:lvl5pPr>
      <a:lvl6pPr marL="2514600" indent="-228600" algn="l" rtl="0" eaLnBrk="1" fontAlgn="base" hangingPunct="1">
        <a:spcBef>
          <a:spcPct val="20000"/>
        </a:spcBef>
        <a:spcAft>
          <a:spcPct val="0"/>
        </a:spcAft>
        <a:defRPr kumimoji="1" sz="1600">
          <a:solidFill>
            <a:srgbClr val="4D4D4D"/>
          </a:solidFill>
          <a:latin typeface="+mn-lt"/>
          <a:ea typeface="+mn-ea"/>
        </a:defRPr>
      </a:lvl6pPr>
      <a:lvl7pPr marL="2971800" indent="-228600" algn="l" rtl="0" eaLnBrk="1" fontAlgn="base" hangingPunct="1">
        <a:spcBef>
          <a:spcPct val="20000"/>
        </a:spcBef>
        <a:spcAft>
          <a:spcPct val="0"/>
        </a:spcAft>
        <a:defRPr kumimoji="1" sz="1600">
          <a:solidFill>
            <a:srgbClr val="4D4D4D"/>
          </a:solidFill>
          <a:latin typeface="+mn-lt"/>
          <a:ea typeface="+mn-ea"/>
        </a:defRPr>
      </a:lvl7pPr>
      <a:lvl8pPr marL="3429000" indent="-228600" algn="l" rtl="0" eaLnBrk="1" fontAlgn="base" hangingPunct="1">
        <a:spcBef>
          <a:spcPct val="20000"/>
        </a:spcBef>
        <a:spcAft>
          <a:spcPct val="0"/>
        </a:spcAft>
        <a:defRPr kumimoji="1" sz="1600">
          <a:solidFill>
            <a:srgbClr val="4D4D4D"/>
          </a:solidFill>
          <a:latin typeface="+mn-lt"/>
          <a:ea typeface="+mn-ea"/>
        </a:defRPr>
      </a:lvl8pPr>
      <a:lvl9pPr marL="3886200" indent="-228600" algn="l" rtl="0" eaLnBrk="1" fontAlgn="base" hangingPunct="1">
        <a:spcBef>
          <a:spcPct val="20000"/>
        </a:spcBef>
        <a:spcAft>
          <a:spcPct val="0"/>
        </a:spcAft>
        <a:defRPr kumimoji="1" sz="1600">
          <a:solidFill>
            <a:srgbClr val="4D4D4D"/>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iorub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sz="quarter"/>
          </p:nvPr>
        </p:nvSpPr>
        <p:spPr>
          <a:xfrm>
            <a:off x="1043608" y="476672"/>
            <a:ext cx="7846640" cy="2880320"/>
          </a:xfrm>
        </p:spPr>
        <p:txBody>
          <a:bodyPr/>
          <a:lstStyle/>
          <a:p>
            <a:pPr algn="l"/>
            <a:r>
              <a:rPr lang="en-US" altLang="ja-JP" sz="6000" dirty="0" err="1" smtClean="0"/>
              <a:t>BioRuby</a:t>
            </a:r>
            <a:r>
              <a:rPr lang="ja-JP" altLang="en-US" sz="6000" dirty="0" smtClean="0"/>
              <a:t>入門</a:t>
            </a:r>
            <a:r>
              <a:rPr lang="en-US" altLang="ja-JP" sz="6000" dirty="0" smtClean="0"/>
              <a:t/>
            </a:r>
            <a:br>
              <a:rPr lang="en-US" altLang="ja-JP" sz="6000" dirty="0" smtClean="0"/>
            </a:br>
            <a:r>
              <a:rPr lang="en-US" altLang="ja-JP" dirty="0" smtClean="0"/>
              <a:t> ― </a:t>
            </a:r>
            <a:r>
              <a:rPr lang="ja-JP" altLang="en-US" dirty="0" smtClean="0"/>
              <a:t>はじめてのプログラム言語</a:t>
            </a:r>
            <a:r>
              <a:rPr lang="en-US" altLang="ja-JP" dirty="0" smtClean="0"/>
              <a:t/>
            </a:r>
            <a:br>
              <a:rPr lang="en-US" altLang="ja-JP" dirty="0" smtClean="0"/>
            </a:br>
            <a:endParaRPr kumimoji="1" lang="ja-JP" altLang="en-US" dirty="0"/>
          </a:p>
        </p:txBody>
      </p:sp>
      <p:sp>
        <p:nvSpPr>
          <p:cNvPr id="3" name="サブタイトル 2"/>
          <p:cNvSpPr>
            <a:spLocks noGrp="1"/>
          </p:cNvSpPr>
          <p:nvPr>
            <p:ph type="subTitle" sz="quarter" idx="1"/>
          </p:nvPr>
        </p:nvSpPr>
        <p:spPr>
          <a:xfrm>
            <a:off x="1043608" y="3645024"/>
            <a:ext cx="7056784" cy="2664296"/>
          </a:xfrm>
        </p:spPr>
        <p:txBody>
          <a:bodyPr>
            <a:noAutofit/>
          </a:bodyPr>
          <a:lstStyle/>
          <a:p>
            <a:pPr algn="l"/>
            <a:r>
              <a:rPr kumimoji="1" lang="en-US" altLang="ja-JP" sz="3200" dirty="0" err="1" smtClean="0"/>
              <a:t>Naohisa</a:t>
            </a:r>
            <a:r>
              <a:rPr kumimoji="1" lang="en-US" altLang="ja-JP" sz="3200" dirty="0" smtClean="0"/>
              <a:t> </a:t>
            </a:r>
            <a:r>
              <a:rPr kumimoji="1" lang="en-US" altLang="ja-JP" sz="3200" dirty="0" err="1" smtClean="0"/>
              <a:t>Goto</a:t>
            </a:r>
            <a:r>
              <a:rPr lang="en-US" altLang="ja-JP" sz="3200" dirty="0" smtClean="0"/>
              <a:t>  /  </a:t>
            </a:r>
            <a:r>
              <a:rPr lang="ja-JP" altLang="en-US" sz="3200" dirty="0" smtClean="0"/>
              <a:t>後藤直久</a:t>
            </a:r>
            <a:endParaRPr lang="en-US" altLang="ja-JP" sz="3200" dirty="0" smtClean="0"/>
          </a:p>
          <a:p>
            <a:pPr algn="l"/>
            <a:r>
              <a:rPr lang="en-US" altLang="ja-JP" sz="2400" dirty="0" smtClean="0"/>
              <a:t>Genome Information Research Center, Research Institute for Microbial Diseases, Osaka Univ.</a:t>
            </a:r>
          </a:p>
          <a:p>
            <a:pPr algn="l"/>
            <a:r>
              <a:rPr kumimoji="1" lang="ja-JP" altLang="en-US" sz="2400" dirty="0" smtClean="0"/>
              <a:t>大阪大学微生物病研究所附属遺伝情報実験センター</a:t>
            </a:r>
            <a:endParaRPr kumimoji="1" lang="en-US" altLang="ja-JP" sz="2400" dirty="0" smtClean="0"/>
          </a:p>
          <a:p>
            <a:pPr algn="l"/>
            <a:r>
              <a:rPr lang="en-US" altLang="ja-JP" sz="2400" dirty="0" smtClean="0"/>
              <a:t>Email: ngoto@gen-info.osaka-u.ac.jp</a:t>
            </a:r>
          </a:p>
          <a:p>
            <a:pPr algn="l"/>
            <a:r>
              <a:rPr lang="en-US" altLang="ja-JP" sz="2400" dirty="0" smtClean="0"/>
              <a:t>twitter: @</a:t>
            </a:r>
            <a:r>
              <a:rPr lang="en-US" altLang="ja-JP" sz="2400" dirty="0" err="1" smtClean="0"/>
              <a:t>ngotogenome</a:t>
            </a:r>
            <a:endParaRPr lang="en-US" altLang="ja-JP" sz="2400" dirty="0" smtClean="0"/>
          </a:p>
          <a:p>
            <a:pPr algn="l"/>
            <a:endParaRPr kumimoji="1" lang="en-US" altLang="ja-JP"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ja-JP" altLang="en-US" dirty="0" smtClean="0"/>
              <a:t>開発者コミュニティ</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smtClean="0"/>
              <a:t>現在の主要開発者</a:t>
            </a:r>
            <a:endParaRPr kumimoji="1" lang="en-US" altLang="ja-JP" dirty="0" smtClean="0"/>
          </a:p>
          <a:p>
            <a:pPr lvl="1">
              <a:buFont typeface="Wingdings" pitchFamily="2" charset="2"/>
              <a:buChar char="l"/>
            </a:pPr>
            <a:r>
              <a:rPr lang="en-US" altLang="ja-JP" dirty="0" smtClean="0"/>
              <a:t>Toshiaki Katayama (leader) (DBCLS)</a:t>
            </a:r>
          </a:p>
          <a:p>
            <a:pPr lvl="1">
              <a:buFont typeface="Wingdings" pitchFamily="2" charset="2"/>
              <a:buChar char="l"/>
            </a:pPr>
            <a:r>
              <a:rPr kumimoji="1" lang="en-US" altLang="ja-JP" dirty="0" err="1" smtClean="0"/>
              <a:t>Naohisa</a:t>
            </a:r>
            <a:r>
              <a:rPr kumimoji="1" lang="en-US" altLang="ja-JP" dirty="0" smtClean="0"/>
              <a:t> </a:t>
            </a:r>
            <a:r>
              <a:rPr kumimoji="1" lang="en-US" altLang="ja-JP" dirty="0" err="1" smtClean="0"/>
              <a:t>Goto</a:t>
            </a:r>
            <a:r>
              <a:rPr kumimoji="1" lang="en-US" altLang="ja-JP" dirty="0" smtClean="0"/>
              <a:t> (release manager) (RIMD, Osaka Univ.)</a:t>
            </a:r>
          </a:p>
          <a:p>
            <a:pPr lvl="1">
              <a:buFont typeface="Wingdings" pitchFamily="2" charset="2"/>
              <a:buChar char="l"/>
            </a:pPr>
            <a:r>
              <a:rPr lang="en-US" altLang="ja-JP" dirty="0" err="1" smtClean="0"/>
              <a:t>Pjotr</a:t>
            </a:r>
            <a:r>
              <a:rPr lang="en-US" altLang="ja-JP" dirty="0" smtClean="0"/>
              <a:t> </a:t>
            </a:r>
            <a:r>
              <a:rPr lang="en-US" altLang="ja-JP" dirty="0" err="1" smtClean="0"/>
              <a:t>Prins</a:t>
            </a:r>
            <a:r>
              <a:rPr lang="en-US" altLang="ja-JP" dirty="0" smtClean="0"/>
              <a:t> (</a:t>
            </a:r>
            <a:r>
              <a:rPr lang="en-US" altLang="ja-JP" dirty="0" err="1" smtClean="0"/>
              <a:t>Wageningen</a:t>
            </a:r>
            <a:r>
              <a:rPr lang="en-US" altLang="ja-JP" dirty="0" smtClean="0"/>
              <a:t> University, Netherlands)</a:t>
            </a:r>
          </a:p>
          <a:p>
            <a:pPr lvl="1">
              <a:buFont typeface="Wingdings" pitchFamily="2" charset="2"/>
              <a:buChar char="l"/>
            </a:pPr>
            <a:r>
              <a:rPr lang="en-US" altLang="ja-JP" dirty="0" err="1" smtClean="0"/>
              <a:t>Raoul</a:t>
            </a:r>
            <a:r>
              <a:rPr lang="en-US" altLang="ja-JP" dirty="0" smtClean="0"/>
              <a:t> </a:t>
            </a:r>
            <a:r>
              <a:rPr lang="en-US" altLang="ja-JP" dirty="0" err="1" smtClean="0"/>
              <a:t>Bonnal</a:t>
            </a:r>
            <a:r>
              <a:rPr lang="en-US" altLang="ja-JP" dirty="0" smtClean="0"/>
              <a:t> (</a:t>
            </a:r>
            <a:r>
              <a:rPr lang="it-IT" altLang="ja-JP" dirty="0" smtClean="0"/>
              <a:t>INGM, </a:t>
            </a:r>
            <a:r>
              <a:rPr lang="en-US" altLang="ja-JP" dirty="0" smtClean="0"/>
              <a:t>Italy)</a:t>
            </a:r>
          </a:p>
          <a:p>
            <a:pPr lvl="1">
              <a:buFont typeface="Wingdings" pitchFamily="2" charset="2"/>
              <a:buChar char="l"/>
            </a:pPr>
            <a:r>
              <a:rPr kumimoji="1" lang="en-US" altLang="ja-JP" dirty="0" smtClean="0"/>
              <a:t>Jan </a:t>
            </a:r>
            <a:r>
              <a:rPr kumimoji="1" lang="en-US" altLang="ja-JP" dirty="0" err="1" smtClean="0"/>
              <a:t>Aerts</a:t>
            </a:r>
            <a:endParaRPr kumimoji="1" lang="en-US" altLang="ja-JP" dirty="0" smtClean="0"/>
          </a:p>
          <a:p>
            <a:pPr lvl="1">
              <a:buFont typeface="Wingdings" pitchFamily="2" charset="2"/>
              <a:buChar char="l"/>
            </a:pPr>
            <a:r>
              <a:rPr lang="en-US" altLang="ja-JP" dirty="0" err="1" smtClean="0"/>
              <a:t>Mitsuteru</a:t>
            </a:r>
            <a:r>
              <a:rPr lang="en-US" altLang="ja-JP" dirty="0" smtClean="0"/>
              <a:t> </a:t>
            </a:r>
            <a:r>
              <a:rPr lang="en-US" altLang="ja-JP" dirty="0" err="1" smtClean="0"/>
              <a:t>Nakao</a:t>
            </a:r>
            <a:endParaRPr lang="en-US" altLang="ja-JP" dirty="0" smtClean="0"/>
          </a:p>
          <a:p>
            <a:pPr lvl="1">
              <a:buFont typeface="Wingdings" pitchFamily="2" charset="2"/>
              <a:buChar char="l"/>
            </a:pPr>
            <a:r>
              <a:rPr kumimoji="1" lang="en-US" altLang="ja-JP" dirty="0" smtClean="0"/>
              <a:t>Francesco </a:t>
            </a:r>
            <a:r>
              <a:rPr kumimoji="1" lang="en-US" altLang="ja-JP" dirty="0" err="1" smtClean="0"/>
              <a:t>Strozzi</a:t>
            </a:r>
            <a:endParaRPr kumimoji="1" lang="en-US" altLang="ja-JP" dirty="0" smtClean="0"/>
          </a:p>
          <a:p>
            <a:pPr>
              <a:buFont typeface="Wingdings" pitchFamily="2" charset="2"/>
              <a:buChar char="l"/>
            </a:pPr>
            <a:r>
              <a:rPr lang="ja-JP" altLang="en-US" dirty="0" smtClean="0"/>
              <a:t>これまでに合計</a:t>
            </a:r>
            <a:r>
              <a:rPr lang="en-US" altLang="ja-JP" dirty="0" smtClean="0"/>
              <a:t>30</a:t>
            </a:r>
            <a:r>
              <a:rPr lang="ja-JP" altLang="en-US" dirty="0" smtClean="0"/>
              <a:t>人以上が</a:t>
            </a:r>
            <a:r>
              <a:rPr lang="en-US" altLang="ja-JP" dirty="0" err="1" smtClean="0"/>
              <a:t>BioRuby</a:t>
            </a:r>
            <a:r>
              <a:rPr lang="ja-JP" altLang="en-US" dirty="0" smtClean="0"/>
              <a:t>に寄与</a:t>
            </a:r>
            <a:endParaRPr lang="en-US" altLang="ja-JP" dirty="0" smtClean="0"/>
          </a:p>
          <a:p>
            <a:pPr>
              <a:buFont typeface="Wingdings" pitchFamily="2" charset="2"/>
              <a:buChar char="l"/>
            </a:pPr>
            <a:r>
              <a:rPr lang="ja-JP" altLang="en-US" dirty="0" smtClean="0"/>
              <a:t>開発サイト</a:t>
            </a:r>
            <a:r>
              <a:rPr lang="en-US" altLang="ja-JP" dirty="0" smtClean="0"/>
              <a:t>: http://github.com/bioruby/bioruby</a:t>
            </a:r>
            <a:endParaRPr kumimoji="1" lang="en-US" altLang="ja-JP"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「ハッカソン」による開発の促進</a:t>
            </a:r>
            <a:endParaRPr kumimoji="1" lang="ja-JP" altLang="en-US" dirty="0"/>
          </a:p>
        </p:txBody>
      </p:sp>
      <p:sp>
        <p:nvSpPr>
          <p:cNvPr id="3" name="コンテンツ プレースホルダ 2"/>
          <p:cNvSpPr>
            <a:spLocks noGrp="1"/>
          </p:cNvSpPr>
          <p:nvPr>
            <p:ph idx="1"/>
          </p:nvPr>
        </p:nvSpPr>
        <p:spPr>
          <a:xfrm>
            <a:off x="382588" y="1219200"/>
            <a:ext cx="8378825" cy="2065784"/>
          </a:xfrm>
        </p:spPr>
        <p:txBody>
          <a:bodyPr/>
          <a:lstStyle/>
          <a:p>
            <a:pPr>
              <a:buFont typeface="Wingdings" pitchFamily="2" charset="2"/>
              <a:buChar char="l"/>
            </a:pPr>
            <a:r>
              <a:rPr lang="en-US" altLang="ja-JP" dirty="0" smtClean="0"/>
              <a:t>“</a:t>
            </a:r>
            <a:r>
              <a:rPr lang="en-US" altLang="ja-JP" dirty="0" err="1" smtClean="0"/>
              <a:t>Hackathon</a:t>
            </a:r>
            <a:r>
              <a:rPr lang="en-US" altLang="ja-JP" dirty="0" smtClean="0"/>
              <a:t>”</a:t>
            </a:r>
          </a:p>
          <a:p>
            <a:pPr lvl="1">
              <a:buFont typeface="Wingdings" pitchFamily="2" charset="2"/>
              <a:buChar char="l"/>
            </a:pPr>
            <a:r>
              <a:rPr lang="en-US" altLang="ja-JP" dirty="0" smtClean="0"/>
              <a:t>an event when programmers meet to do collaborative computer programming </a:t>
            </a:r>
            <a:r>
              <a:rPr lang="en-US" altLang="ja-JP" sz="1200" dirty="0" smtClean="0"/>
              <a:t>(from </a:t>
            </a:r>
            <a:r>
              <a:rPr lang="en-US" altLang="ja-JP" sz="1200" dirty="0" err="1" smtClean="0"/>
              <a:t>WikiPedia</a:t>
            </a:r>
            <a:r>
              <a:rPr lang="en-US" altLang="ja-JP" sz="1200" dirty="0" smtClean="0"/>
              <a:t>)</a:t>
            </a:r>
          </a:p>
          <a:p>
            <a:pPr lvl="2">
              <a:buFont typeface="Wingdings" pitchFamily="2" charset="2"/>
              <a:buChar char="l"/>
            </a:pPr>
            <a:r>
              <a:rPr lang="en-US" altLang="ja-JP" dirty="0" smtClean="0"/>
              <a:t>formed from the intellectual slang “hack” and “marathon”</a:t>
            </a:r>
          </a:p>
        </p:txBody>
      </p:sp>
      <p:sp>
        <p:nvSpPr>
          <p:cNvPr id="5" name="テキスト ボックス 4"/>
          <p:cNvSpPr txBox="1"/>
          <p:nvPr/>
        </p:nvSpPr>
        <p:spPr>
          <a:xfrm>
            <a:off x="539552" y="2924944"/>
            <a:ext cx="8064896" cy="3477875"/>
          </a:xfrm>
          <a:prstGeom prst="rect">
            <a:avLst/>
          </a:prstGeom>
          <a:noFill/>
        </p:spPr>
        <p:txBody>
          <a:bodyPr wrap="square" rtlCol="0">
            <a:spAutoFit/>
          </a:bodyPr>
          <a:lstStyle/>
          <a:p>
            <a:r>
              <a:rPr kumimoji="1" lang="en-US" altLang="ja-JP" sz="2000" dirty="0" smtClean="0">
                <a:latin typeface="Times New Roman" pitchFamily="18" charset="0"/>
                <a:cs typeface="Times New Roman" pitchFamily="18" charset="0"/>
              </a:rPr>
              <a:t>2002/02	    </a:t>
            </a:r>
            <a:r>
              <a:rPr kumimoji="1" lang="en-US" altLang="ja-JP" sz="2000" dirty="0" err="1" smtClean="0">
                <a:latin typeface="Times New Roman" pitchFamily="18" charset="0"/>
                <a:cs typeface="Times New Roman" pitchFamily="18" charset="0"/>
              </a:rPr>
              <a:t>BioHackathon</a:t>
            </a:r>
            <a:r>
              <a:rPr kumimoji="1" lang="en-US" altLang="ja-JP" sz="2000" dirty="0" smtClean="0">
                <a:latin typeface="Times New Roman" pitchFamily="18" charset="0"/>
                <a:cs typeface="Times New Roman" pitchFamily="18" charset="0"/>
              </a:rPr>
              <a:t> (Arizona and Cape town) (Katayama)</a:t>
            </a:r>
          </a:p>
          <a:p>
            <a:r>
              <a:rPr lang="en-US" altLang="ja-JP" sz="2000" dirty="0" smtClean="0">
                <a:latin typeface="Times New Roman" pitchFamily="18" charset="0"/>
                <a:cs typeface="Times New Roman" pitchFamily="18" charset="0"/>
              </a:rPr>
              <a:t>2003/02	    </a:t>
            </a:r>
            <a:r>
              <a:rPr lang="en-US" altLang="ja-JP" sz="2000" dirty="0" err="1" smtClean="0">
                <a:latin typeface="Times New Roman" pitchFamily="18" charset="0"/>
                <a:cs typeface="Times New Roman" pitchFamily="18" charset="0"/>
              </a:rPr>
              <a:t>BioHackathon</a:t>
            </a:r>
            <a:r>
              <a:rPr lang="en-US" altLang="ja-JP" sz="2000" dirty="0" smtClean="0">
                <a:latin typeface="Times New Roman" pitchFamily="18" charset="0"/>
                <a:cs typeface="Times New Roman" pitchFamily="18" charset="0"/>
              </a:rPr>
              <a:t> (Singapore) (Katayama)</a:t>
            </a:r>
          </a:p>
          <a:p>
            <a:endParaRPr lang="en-US" altLang="ja-JP" sz="2000" dirty="0" smtClean="0">
              <a:latin typeface="Times New Roman" pitchFamily="18" charset="0"/>
              <a:cs typeface="Times New Roman" pitchFamily="18" charset="0"/>
            </a:endParaRPr>
          </a:p>
          <a:p>
            <a:r>
              <a:rPr kumimoji="1" lang="en-US" altLang="ja-JP" sz="2000" dirty="0" smtClean="0">
                <a:latin typeface="Times New Roman" pitchFamily="18" charset="0"/>
                <a:cs typeface="Times New Roman" pitchFamily="18" charset="0"/>
              </a:rPr>
              <a:t>2006/12	    </a:t>
            </a:r>
            <a:r>
              <a:rPr kumimoji="1" lang="en-US" altLang="ja-JP" sz="2000" dirty="0" err="1" smtClean="0">
                <a:latin typeface="Times New Roman" pitchFamily="18" charset="0"/>
                <a:cs typeface="Times New Roman" pitchFamily="18" charset="0"/>
              </a:rPr>
              <a:t>Phyloinformatics</a:t>
            </a:r>
            <a:r>
              <a:rPr kumimoji="1" lang="en-US" altLang="ja-JP" sz="2000" dirty="0" smtClean="0">
                <a:latin typeface="Times New Roman" pitchFamily="18" charset="0"/>
                <a:cs typeface="Times New Roman" pitchFamily="18" charset="0"/>
              </a:rPr>
              <a:t> </a:t>
            </a:r>
            <a:r>
              <a:rPr kumimoji="1" lang="en-US" altLang="ja-JP" sz="2000" dirty="0" err="1" smtClean="0">
                <a:latin typeface="Times New Roman" pitchFamily="18" charset="0"/>
                <a:cs typeface="Times New Roman" pitchFamily="18" charset="0"/>
              </a:rPr>
              <a:t>Hackathon</a:t>
            </a:r>
            <a:r>
              <a:rPr kumimoji="1" lang="en-US" altLang="ja-JP" sz="2000" dirty="0" smtClean="0">
                <a:latin typeface="Times New Roman" pitchFamily="18" charset="0"/>
                <a:cs typeface="Times New Roman" pitchFamily="18" charset="0"/>
              </a:rPr>
              <a:t> (Durham) (Katayama, </a:t>
            </a:r>
            <a:r>
              <a:rPr kumimoji="1" lang="en-US" altLang="ja-JP" sz="2000" dirty="0" err="1" smtClean="0">
                <a:latin typeface="Times New Roman" pitchFamily="18" charset="0"/>
                <a:cs typeface="Times New Roman" pitchFamily="18" charset="0"/>
              </a:rPr>
              <a:t>Goto</a:t>
            </a:r>
            <a:r>
              <a:rPr kumimoji="1" lang="en-US" altLang="ja-JP" sz="2000" dirty="0" smtClean="0">
                <a:latin typeface="Times New Roman" pitchFamily="18" charset="0"/>
                <a:cs typeface="Times New Roman" pitchFamily="18" charset="0"/>
              </a:rPr>
              <a:t>)</a:t>
            </a:r>
          </a:p>
          <a:p>
            <a:endParaRPr kumimoji="1" lang="en-US" altLang="ja-JP" sz="2000" dirty="0" smtClean="0">
              <a:latin typeface="Times New Roman" pitchFamily="18" charset="0"/>
              <a:cs typeface="Times New Roman" pitchFamily="18" charset="0"/>
            </a:endParaRPr>
          </a:p>
          <a:p>
            <a:r>
              <a:rPr lang="en-US" altLang="ja-JP" sz="2000" dirty="0" smtClean="0">
                <a:latin typeface="Times New Roman" pitchFamily="18" charset="0"/>
                <a:cs typeface="Times New Roman" pitchFamily="18" charset="0"/>
              </a:rPr>
              <a:t>2008/02	    DBCLS BioHackathon2008 (Tokyo)</a:t>
            </a:r>
          </a:p>
          <a:p>
            <a:r>
              <a:rPr kumimoji="1" lang="en-US" altLang="ja-JP" sz="2000" dirty="0" smtClean="0">
                <a:latin typeface="Times New Roman" pitchFamily="18" charset="0"/>
                <a:cs typeface="Times New Roman" pitchFamily="18" charset="0"/>
              </a:rPr>
              <a:t>2009/03	    DBCLS </a:t>
            </a:r>
            <a:r>
              <a:rPr lang="en-US" altLang="ja-JP" sz="2000" dirty="0" smtClean="0">
                <a:latin typeface="Times New Roman" pitchFamily="18" charset="0"/>
                <a:cs typeface="Times New Roman" pitchFamily="18" charset="0"/>
              </a:rPr>
              <a:t>BioHackathon2009 (Tokyo, Okinawa)</a:t>
            </a:r>
            <a:endParaRPr kumimoji="1" lang="en-US" altLang="ja-JP" sz="2000" dirty="0" smtClean="0">
              <a:latin typeface="Times New Roman" pitchFamily="18" charset="0"/>
              <a:cs typeface="Times New Roman" pitchFamily="18" charset="0"/>
            </a:endParaRPr>
          </a:p>
          <a:p>
            <a:r>
              <a:rPr lang="en-US" altLang="ja-JP" sz="2000" dirty="0" smtClean="0">
                <a:latin typeface="Times New Roman" pitchFamily="18" charset="0"/>
                <a:cs typeface="Times New Roman" pitchFamily="18" charset="0"/>
              </a:rPr>
              <a:t>2010/02	    DBCLS BioHackathon2010 (Tokyo)</a:t>
            </a:r>
          </a:p>
          <a:p>
            <a:r>
              <a:rPr kumimoji="1" lang="en-US" altLang="ja-JP" sz="2000" dirty="0" smtClean="0">
                <a:latin typeface="Times New Roman" pitchFamily="18" charset="0"/>
                <a:cs typeface="Times New Roman" pitchFamily="18" charset="0"/>
              </a:rPr>
              <a:t>2010/10	    DBCLS BH10.10 (Shizuoka)</a:t>
            </a:r>
          </a:p>
          <a:p>
            <a:r>
              <a:rPr lang="en-US" altLang="ja-JP" sz="2000" dirty="0" smtClean="0">
                <a:latin typeface="Times New Roman" pitchFamily="18" charset="0"/>
                <a:cs typeface="Times New Roman" pitchFamily="18" charset="0"/>
              </a:rPr>
              <a:t>2011/08	    NBDC / DBCLS BioHackathon2011 (Kyoto)</a:t>
            </a:r>
          </a:p>
          <a:p>
            <a:r>
              <a:rPr kumimoji="1" lang="en-US" altLang="ja-JP" sz="2000" dirty="0" smtClean="0">
                <a:latin typeface="Times New Roman" pitchFamily="18" charset="0"/>
                <a:cs typeface="Times New Roman" pitchFamily="18" charset="0"/>
              </a:rPr>
              <a:t>2012/09     </a:t>
            </a:r>
            <a:r>
              <a:rPr lang="en-US" altLang="ja-JP" sz="2000" dirty="0" smtClean="0">
                <a:latin typeface="Times New Roman" pitchFamily="18" charset="0"/>
                <a:cs typeface="Times New Roman" pitchFamily="18" charset="0"/>
              </a:rPr>
              <a:t>NBDC / DBCLS BioHackathon2012 (Toyama)</a:t>
            </a:r>
            <a:endParaRPr kumimoji="1" lang="ja-JP" alt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参考書籍</a:t>
            </a:r>
            <a:endParaRPr kumimoji="1" lang="ja-JP" altLang="en-US" dirty="0"/>
          </a:p>
        </p:txBody>
      </p:sp>
      <p:pic>
        <p:nvPicPr>
          <p:cNvPr id="4" name="Picture 3"/>
          <p:cNvPicPr>
            <a:picLocks noChangeAspect="1" noChangeArrowheads="1"/>
          </p:cNvPicPr>
          <p:nvPr/>
        </p:nvPicPr>
        <p:blipFill>
          <a:blip r:embed="rId2" cstate="print"/>
          <a:srcRect/>
          <a:stretch>
            <a:fillRect/>
          </a:stretch>
        </p:blipFill>
        <p:spPr bwMode="auto">
          <a:xfrm>
            <a:off x="467544" y="2758134"/>
            <a:ext cx="2599179" cy="3739826"/>
          </a:xfrm>
          <a:prstGeom prst="rect">
            <a:avLst/>
          </a:prstGeom>
          <a:noFill/>
          <a:ln w="9525">
            <a:noFill/>
            <a:miter lim="800000"/>
            <a:headEnd/>
            <a:tailEnd/>
          </a:ln>
        </p:spPr>
      </p:pic>
      <p:sp>
        <p:nvSpPr>
          <p:cNvPr id="5" name="正方形/長方形 4"/>
          <p:cNvSpPr/>
          <p:nvPr/>
        </p:nvSpPr>
        <p:spPr>
          <a:xfrm>
            <a:off x="467544" y="1340768"/>
            <a:ext cx="3312368" cy="1015663"/>
          </a:xfrm>
          <a:prstGeom prst="rect">
            <a:avLst/>
          </a:prstGeom>
        </p:spPr>
        <p:txBody>
          <a:bodyPr wrap="square">
            <a:spAutoFit/>
          </a:bodyPr>
          <a:lstStyle/>
          <a:p>
            <a:r>
              <a:rPr lang="ja-JP" altLang="en-US" sz="2000" dirty="0" smtClean="0"/>
              <a:t>多田雅人著「</a:t>
            </a:r>
            <a:r>
              <a:rPr lang="en-US" altLang="ja-JP" sz="2000" dirty="0" smtClean="0"/>
              <a:t>Ruby</a:t>
            </a:r>
            <a:r>
              <a:rPr lang="ja-JP" altLang="en-US" sz="2000" dirty="0" smtClean="0"/>
              <a:t>ではじめるバイオインフォマティクス」</a:t>
            </a:r>
            <a:endParaRPr lang="en-US" altLang="ja-JP" sz="2000" dirty="0" smtClean="0"/>
          </a:p>
          <a:p>
            <a:r>
              <a:rPr lang="ja-JP" altLang="en-US" sz="2000" dirty="0" smtClean="0"/>
              <a:t>培風館（</a:t>
            </a:r>
            <a:r>
              <a:rPr lang="en-US" altLang="ja-JP" sz="2000" dirty="0" smtClean="0"/>
              <a:t>2009</a:t>
            </a:r>
            <a:r>
              <a:rPr lang="ja-JP" altLang="en-US" sz="2000" dirty="0" smtClean="0"/>
              <a:t>） </a:t>
            </a:r>
            <a:r>
              <a:rPr lang="en-US" altLang="ja-JP" sz="2000" dirty="0" smtClean="0"/>
              <a:t>3,255</a:t>
            </a:r>
            <a:r>
              <a:rPr lang="ja-JP" altLang="en-US" sz="2000" dirty="0" smtClean="0"/>
              <a:t>円</a:t>
            </a:r>
            <a:endParaRPr lang="ja-JP" altLang="en-US" sz="2000" dirty="0"/>
          </a:p>
        </p:txBody>
      </p:sp>
      <p:pic>
        <p:nvPicPr>
          <p:cNvPr id="8" name="Picture 2"/>
          <p:cNvPicPr>
            <a:picLocks noChangeAspect="1" noChangeArrowheads="1"/>
          </p:cNvPicPr>
          <p:nvPr/>
        </p:nvPicPr>
        <p:blipFill>
          <a:blip r:embed="rId3" cstate="print"/>
          <a:srcRect/>
          <a:stretch>
            <a:fillRect/>
          </a:stretch>
        </p:blipFill>
        <p:spPr bwMode="auto">
          <a:xfrm>
            <a:off x="4572000" y="2780928"/>
            <a:ext cx="2676526" cy="3810000"/>
          </a:xfrm>
          <a:prstGeom prst="rect">
            <a:avLst/>
          </a:prstGeom>
          <a:noFill/>
          <a:ln w="9525">
            <a:noFill/>
            <a:miter lim="800000"/>
            <a:headEnd/>
            <a:tailEnd/>
          </a:ln>
        </p:spPr>
      </p:pic>
      <p:sp>
        <p:nvSpPr>
          <p:cNvPr id="10" name="テキスト ボックス 9"/>
          <p:cNvSpPr txBox="1"/>
          <p:nvPr/>
        </p:nvSpPr>
        <p:spPr>
          <a:xfrm>
            <a:off x="4427984" y="1412776"/>
            <a:ext cx="4392488" cy="1015663"/>
          </a:xfrm>
          <a:prstGeom prst="rect">
            <a:avLst/>
          </a:prstGeom>
          <a:noFill/>
        </p:spPr>
        <p:txBody>
          <a:bodyPr wrap="square" rtlCol="0">
            <a:spAutoFit/>
          </a:bodyPr>
          <a:lstStyle/>
          <a:p>
            <a:r>
              <a:rPr lang="ja-JP" altLang="en-US" sz="2000" dirty="0" smtClean="0"/>
              <a:t>オープンバイオ研究会編</a:t>
            </a:r>
            <a:r>
              <a:rPr kumimoji="1" lang="ja-JP" altLang="en-US" sz="2000" dirty="0" smtClean="0"/>
              <a:t>「オープンソースで学ぶ</a:t>
            </a:r>
            <a:r>
              <a:rPr lang="ja-JP" altLang="en-US" sz="2000" dirty="0" smtClean="0"/>
              <a:t>バイオインフォマティクス」</a:t>
            </a:r>
            <a:endParaRPr lang="en-US" altLang="ja-JP" sz="2000" dirty="0" smtClean="0"/>
          </a:p>
          <a:p>
            <a:r>
              <a:rPr lang="ja-JP" altLang="en-US" sz="2000" dirty="0" smtClean="0"/>
              <a:t>東京電機大学出版局（</a:t>
            </a:r>
            <a:r>
              <a:rPr lang="en-US" altLang="ja-JP" sz="2000" dirty="0" smtClean="0"/>
              <a:t>2008</a:t>
            </a:r>
            <a:r>
              <a:rPr lang="ja-JP" altLang="en-US" sz="2000" dirty="0" smtClean="0"/>
              <a:t>）</a:t>
            </a:r>
            <a:r>
              <a:rPr lang="en-US" altLang="ja-JP" sz="2000" dirty="0" smtClean="0"/>
              <a:t> </a:t>
            </a:r>
            <a:r>
              <a:rPr lang="ja-JP" altLang="en-US" sz="2000" dirty="0" smtClean="0"/>
              <a:t> </a:t>
            </a:r>
            <a:r>
              <a:rPr lang="en-US" altLang="ja-JP" sz="2000" dirty="0" smtClean="0"/>
              <a:t>4,095</a:t>
            </a:r>
            <a:r>
              <a:rPr lang="ja-JP" altLang="en-US" sz="2000" dirty="0" smtClean="0"/>
              <a:t>円</a:t>
            </a:r>
            <a:endParaRPr kumimoji="1" lang="ja-JP"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Ruby</a:t>
            </a:r>
            <a:r>
              <a:rPr kumimoji="1" lang="ja-JP" altLang="en-US" dirty="0" smtClean="0"/>
              <a:t>のインストール</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en-US" altLang="ja-JP" dirty="0" smtClean="0"/>
              <a:t>Windows </a:t>
            </a:r>
          </a:p>
          <a:p>
            <a:pPr lvl="1">
              <a:buFont typeface="Wingdings" pitchFamily="2" charset="2"/>
              <a:buChar char="l"/>
            </a:pPr>
            <a:r>
              <a:rPr lang="en-US" altLang="ja-JP" dirty="0" smtClean="0"/>
              <a:t>http://rubyinstaller.org/ </a:t>
            </a:r>
            <a:r>
              <a:rPr lang="ja-JP" altLang="en-US" dirty="0" smtClean="0"/>
              <a:t>から最新版をダウンロードしてインストール</a:t>
            </a:r>
            <a:endParaRPr lang="en-US" altLang="ja-JP" dirty="0" smtClean="0"/>
          </a:p>
          <a:p>
            <a:pPr lvl="2">
              <a:buFont typeface="Wingdings" pitchFamily="2" charset="2"/>
              <a:buChar char="l"/>
            </a:pPr>
            <a:r>
              <a:rPr kumimoji="1" lang="en-US" altLang="ja-JP" dirty="0" smtClean="0"/>
              <a:t>2012/8</a:t>
            </a:r>
            <a:r>
              <a:rPr kumimoji="1" lang="ja-JP" altLang="en-US" dirty="0" smtClean="0"/>
              <a:t>現在の最新版は</a:t>
            </a:r>
            <a:r>
              <a:rPr kumimoji="1" lang="en-US" altLang="ja-JP" dirty="0" smtClean="0"/>
              <a:t>Ruby 1.9.3-p194</a:t>
            </a:r>
          </a:p>
          <a:p>
            <a:pPr>
              <a:buFont typeface="Wingdings" pitchFamily="2" charset="2"/>
              <a:buChar char="l"/>
            </a:pPr>
            <a:r>
              <a:rPr lang="en-US" altLang="ja-JP" dirty="0" smtClean="0"/>
              <a:t>Mac OS X </a:t>
            </a:r>
            <a:r>
              <a:rPr lang="ja-JP" altLang="en-US" dirty="0" smtClean="0"/>
              <a:t>（</a:t>
            </a:r>
            <a:r>
              <a:rPr lang="en-US" altLang="ja-JP" dirty="0" smtClean="0"/>
              <a:t>Leopard</a:t>
            </a:r>
            <a:r>
              <a:rPr lang="ja-JP" altLang="en-US" dirty="0" smtClean="0"/>
              <a:t>以降）</a:t>
            </a:r>
            <a:endParaRPr lang="en-US" altLang="ja-JP" dirty="0" smtClean="0"/>
          </a:p>
          <a:p>
            <a:pPr lvl="1">
              <a:buFont typeface="Wingdings" pitchFamily="2" charset="2"/>
              <a:buChar char="l"/>
            </a:pPr>
            <a:r>
              <a:rPr lang="ja-JP" altLang="en-US" dirty="0" smtClean="0"/>
              <a:t>必ず</a:t>
            </a:r>
            <a:r>
              <a:rPr lang="en-US" altLang="ja-JP" dirty="0" err="1" smtClean="0"/>
              <a:t>Xcode</a:t>
            </a:r>
            <a:r>
              <a:rPr lang="ja-JP" altLang="en-US" dirty="0" smtClean="0"/>
              <a:t>をインストールすること</a:t>
            </a:r>
            <a:endParaRPr lang="en-US" altLang="ja-JP" dirty="0" smtClean="0"/>
          </a:p>
          <a:p>
            <a:pPr lvl="1">
              <a:buFont typeface="Wingdings" pitchFamily="2" charset="2"/>
              <a:buChar char="l"/>
            </a:pPr>
            <a:r>
              <a:rPr kumimoji="1" lang="en-US" altLang="ja-JP" dirty="0" smtClean="0"/>
              <a:t>Ruby</a:t>
            </a:r>
            <a:r>
              <a:rPr kumimoji="1" lang="ja-JP" altLang="en-US" dirty="0" smtClean="0"/>
              <a:t>はいちおう最初からインストール済み</a:t>
            </a:r>
            <a:endParaRPr kumimoji="1" lang="en-US" altLang="ja-JP" dirty="0" smtClean="0"/>
          </a:p>
          <a:p>
            <a:pPr lvl="2">
              <a:buFont typeface="Wingdings" pitchFamily="2" charset="2"/>
              <a:buChar char="l"/>
            </a:pPr>
            <a:r>
              <a:rPr kumimoji="1" lang="ja-JP" altLang="en-US" dirty="0" smtClean="0"/>
              <a:t>ただしバージョンが古かったり微妙に不具合があったりする</a:t>
            </a:r>
            <a:endParaRPr kumimoji="1" lang="en-US" altLang="ja-JP" dirty="0" smtClean="0"/>
          </a:p>
          <a:p>
            <a:pPr lvl="1">
              <a:buFont typeface="Wingdings" pitchFamily="2" charset="2"/>
              <a:buChar char="l"/>
            </a:pPr>
            <a:r>
              <a:rPr lang="ja-JP" altLang="en-US" dirty="0" smtClean="0"/>
              <a:t>可能なら、</a:t>
            </a:r>
            <a:r>
              <a:rPr lang="en-US" altLang="ja-JP" dirty="0" smtClean="0"/>
              <a:t>Homebrew, </a:t>
            </a:r>
            <a:r>
              <a:rPr lang="en-US" altLang="ja-JP" dirty="0" err="1" smtClean="0"/>
              <a:t>MacPorts</a:t>
            </a:r>
            <a:r>
              <a:rPr lang="en-US" altLang="ja-JP" dirty="0" smtClean="0"/>
              <a:t>, fink </a:t>
            </a:r>
            <a:r>
              <a:rPr lang="ja-JP" altLang="en-US" dirty="0" smtClean="0"/>
              <a:t>などを用いて最新版を入れるのが推奨</a:t>
            </a:r>
            <a:endParaRPr lang="en-US" altLang="ja-JP"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ja-JP" altLang="en-US" dirty="0" smtClean="0"/>
              <a:t>のインストール</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Font typeface="Wingdings" pitchFamily="2" charset="2"/>
              <a:buChar char="l"/>
            </a:pPr>
            <a:r>
              <a:rPr lang="en-US" altLang="ja-JP" dirty="0" smtClean="0"/>
              <a:t>Windows </a:t>
            </a:r>
            <a:r>
              <a:rPr lang="ja-JP" altLang="en-US" dirty="0" smtClean="0"/>
              <a:t>（先ほどの </a:t>
            </a:r>
            <a:r>
              <a:rPr lang="en-US" altLang="ja-JP" dirty="0" smtClean="0"/>
              <a:t>Ruby 1.9.3-p194</a:t>
            </a:r>
            <a:r>
              <a:rPr lang="ja-JP" altLang="en-US" dirty="0" smtClean="0"/>
              <a:t>の場合）</a:t>
            </a:r>
            <a:endParaRPr lang="en-US" altLang="ja-JP" dirty="0" smtClean="0"/>
          </a:p>
          <a:p>
            <a:pPr lvl="1">
              <a:buFont typeface="Wingdings" pitchFamily="2" charset="2"/>
              <a:buChar char="l"/>
            </a:pPr>
            <a:r>
              <a:rPr lang="ja-JP" altLang="en-US" dirty="0" smtClean="0"/>
              <a:t>インターネットに接続する</a:t>
            </a:r>
            <a:endParaRPr lang="en-US" altLang="ja-JP" dirty="0" smtClean="0"/>
          </a:p>
          <a:p>
            <a:pPr lvl="1">
              <a:buFont typeface="Wingdings" pitchFamily="2" charset="2"/>
              <a:buChar char="l"/>
            </a:pPr>
            <a:r>
              <a:rPr lang="ja-JP" altLang="en-US" dirty="0" smtClean="0"/>
              <a:t>「スタート」→「すべてのプログラム」→「</a:t>
            </a:r>
            <a:r>
              <a:rPr lang="en-US" altLang="ja-JP" dirty="0" smtClean="0"/>
              <a:t>Ruby 1.9.3-p194</a:t>
            </a:r>
            <a:r>
              <a:rPr lang="ja-JP" altLang="en-US" dirty="0" smtClean="0"/>
              <a:t>」→「</a:t>
            </a:r>
            <a:r>
              <a:rPr lang="en-US" altLang="ja-JP" dirty="0" smtClean="0"/>
              <a:t>Start Command Prompt with Ruby</a:t>
            </a:r>
            <a:r>
              <a:rPr lang="ja-JP" altLang="en-US" dirty="0" smtClean="0"/>
              <a:t>」をクリック</a:t>
            </a:r>
            <a:endParaRPr lang="en-US" altLang="ja-JP" dirty="0" smtClean="0"/>
          </a:p>
          <a:p>
            <a:pPr lvl="1">
              <a:buFont typeface="Wingdings" pitchFamily="2" charset="2"/>
              <a:buChar char="l"/>
            </a:pPr>
            <a:r>
              <a:rPr lang="ja-JP" altLang="en-US" dirty="0" smtClean="0"/>
              <a:t>「</a:t>
            </a:r>
            <a:r>
              <a:rPr lang="en-US" altLang="ja-JP" dirty="0" smtClean="0"/>
              <a:t>gem install bio</a:t>
            </a:r>
            <a:r>
              <a:rPr lang="ja-JP" altLang="en-US" dirty="0" smtClean="0"/>
              <a:t>」と入力して</a:t>
            </a:r>
            <a:r>
              <a:rPr lang="en-US" altLang="ja-JP" dirty="0" smtClean="0"/>
              <a:t>Enter</a:t>
            </a:r>
          </a:p>
          <a:p>
            <a:pPr lvl="1">
              <a:buFont typeface="Wingdings" pitchFamily="2" charset="2"/>
              <a:buChar char="l"/>
            </a:pPr>
            <a:r>
              <a:rPr lang="ja-JP" altLang="en-US" dirty="0" smtClean="0"/>
              <a:t>しばらく待つ（添付のドキュメントの整形に時間がかる）</a:t>
            </a:r>
            <a:endParaRPr lang="en-US" altLang="ja-JP" dirty="0" smtClean="0"/>
          </a:p>
          <a:p>
            <a:pPr>
              <a:buFont typeface="Wingdings" pitchFamily="2" charset="2"/>
              <a:buChar char="l"/>
            </a:pPr>
            <a:r>
              <a:rPr lang="ja-JP" altLang="en-US" dirty="0" smtClean="0"/>
              <a:t>新しめの</a:t>
            </a:r>
            <a:r>
              <a:rPr lang="en-US" altLang="ja-JP" dirty="0" smtClean="0"/>
              <a:t>Ruby</a:t>
            </a:r>
            <a:r>
              <a:rPr lang="ja-JP" altLang="en-US" dirty="0" smtClean="0"/>
              <a:t>がインストールされている</a:t>
            </a:r>
            <a:r>
              <a:rPr lang="en-US" altLang="ja-JP" dirty="0" smtClean="0"/>
              <a:t>Mac</a:t>
            </a:r>
          </a:p>
          <a:p>
            <a:pPr lvl="1">
              <a:buFont typeface="Wingdings" pitchFamily="2" charset="2"/>
              <a:buChar char="l"/>
            </a:pPr>
            <a:r>
              <a:rPr lang="ja-JP" altLang="en-US" dirty="0" smtClean="0"/>
              <a:t>インターネットに接続する</a:t>
            </a:r>
            <a:endParaRPr lang="en-US" altLang="ja-JP" dirty="0" smtClean="0"/>
          </a:p>
          <a:p>
            <a:pPr lvl="1">
              <a:buFont typeface="Wingdings" pitchFamily="2" charset="2"/>
              <a:buChar char="l"/>
            </a:pPr>
            <a:r>
              <a:rPr lang="ja-JP" altLang="en-US" dirty="0" smtClean="0"/>
              <a:t>「アプリケーション」→「ユーティリティ」にある「ターミナル」（</a:t>
            </a:r>
            <a:r>
              <a:rPr lang="en-US" altLang="ja-JP" dirty="0" smtClean="0"/>
              <a:t>Terminal.app</a:t>
            </a:r>
            <a:r>
              <a:rPr lang="ja-JP" altLang="en-US" dirty="0" smtClean="0"/>
              <a:t>）を起動</a:t>
            </a:r>
            <a:endParaRPr lang="en-US" altLang="ja-JP" dirty="0" smtClean="0"/>
          </a:p>
          <a:p>
            <a:pPr lvl="1">
              <a:buFont typeface="Wingdings" pitchFamily="2" charset="2"/>
              <a:buChar char="l"/>
            </a:pPr>
            <a:r>
              <a:rPr lang="ja-JP" altLang="en-US" dirty="0" smtClean="0"/>
              <a:t>「</a:t>
            </a:r>
            <a:r>
              <a:rPr lang="en-US" altLang="ja-JP" dirty="0" err="1" smtClean="0"/>
              <a:t>sudo</a:t>
            </a:r>
            <a:r>
              <a:rPr lang="en-US" altLang="ja-JP" dirty="0" smtClean="0"/>
              <a:t> gem install bio</a:t>
            </a:r>
            <a:r>
              <a:rPr lang="ja-JP" altLang="en-US" dirty="0" smtClean="0"/>
              <a:t>」と入力して</a:t>
            </a:r>
            <a:r>
              <a:rPr lang="en-US" altLang="ja-JP" dirty="0" smtClean="0"/>
              <a:t>Enter</a:t>
            </a:r>
          </a:p>
          <a:p>
            <a:pPr lvl="1">
              <a:buFont typeface="Wingdings" pitchFamily="2" charset="2"/>
              <a:buChar char="l"/>
            </a:pPr>
            <a:r>
              <a:rPr lang="ja-JP" altLang="en-US" dirty="0" smtClean="0"/>
              <a:t>しばらく待つ</a:t>
            </a:r>
            <a:endParaRPr lang="en-US" altLang="ja-JP"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BioRuby</a:t>
            </a:r>
            <a:r>
              <a:rPr lang="ja-JP" altLang="en-US" dirty="0" smtClean="0"/>
              <a:t>のインストール</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smtClean="0"/>
              <a:t>古い</a:t>
            </a:r>
            <a:r>
              <a:rPr lang="en-US" altLang="ja-JP" dirty="0" smtClean="0"/>
              <a:t>Ruby</a:t>
            </a:r>
            <a:r>
              <a:rPr lang="ja-JP" altLang="en-US" dirty="0" smtClean="0"/>
              <a:t>の入っている</a:t>
            </a:r>
            <a:r>
              <a:rPr lang="en-US" altLang="ja-JP" dirty="0" smtClean="0"/>
              <a:t>Mac</a:t>
            </a:r>
            <a:r>
              <a:rPr lang="ja-JP" altLang="en-US" dirty="0" smtClean="0"/>
              <a:t>の場合</a:t>
            </a:r>
            <a:endParaRPr lang="en-US" altLang="ja-JP" dirty="0" smtClean="0"/>
          </a:p>
          <a:p>
            <a:pPr lvl="1">
              <a:buFont typeface="Wingdings" pitchFamily="2" charset="2"/>
              <a:buChar char="l"/>
            </a:pPr>
            <a:r>
              <a:rPr lang="en-US" altLang="ja-JP" dirty="0" smtClean="0"/>
              <a:t>http://rubygems.org/downloads/bio-1.4.3.gem </a:t>
            </a:r>
            <a:r>
              <a:rPr lang="ja-JP" altLang="en-US" dirty="0" smtClean="0"/>
              <a:t>または </a:t>
            </a:r>
            <a:r>
              <a:rPr lang="en-US" altLang="ja-JP" dirty="0" smtClean="0"/>
              <a:t>http://bioruby.org/archive/gems/bio-1.4.3.gem </a:t>
            </a:r>
            <a:r>
              <a:rPr lang="ja-JP" altLang="en-US" dirty="0" smtClean="0"/>
              <a:t>をデスクトップにダウンロード</a:t>
            </a:r>
            <a:endParaRPr lang="en-US" altLang="ja-JP" dirty="0" smtClean="0"/>
          </a:p>
          <a:p>
            <a:pPr lvl="1">
              <a:buFont typeface="Wingdings" pitchFamily="2" charset="2"/>
              <a:buChar char="l"/>
            </a:pPr>
            <a:r>
              <a:rPr lang="ja-JP" altLang="en-US" dirty="0" smtClean="0"/>
              <a:t>「アプリケーション」→「ユーティリティ」にある「ターミナル」（</a:t>
            </a:r>
            <a:r>
              <a:rPr lang="en-US" altLang="ja-JP" dirty="0" smtClean="0"/>
              <a:t>Terminal.app</a:t>
            </a:r>
            <a:r>
              <a:rPr lang="ja-JP" altLang="en-US" dirty="0" smtClean="0"/>
              <a:t>）を起動</a:t>
            </a:r>
            <a:endParaRPr lang="en-US" altLang="ja-JP" dirty="0" smtClean="0"/>
          </a:p>
          <a:p>
            <a:pPr lvl="1">
              <a:buFont typeface="Wingdings" pitchFamily="2" charset="2"/>
              <a:buChar char="l"/>
            </a:pPr>
            <a:r>
              <a:rPr lang="ja-JP" altLang="en-US" dirty="0" smtClean="0"/>
              <a:t>「</a:t>
            </a:r>
            <a:r>
              <a:rPr lang="en-US" altLang="ja-JP" dirty="0" err="1" smtClean="0"/>
              <a:t>cd</a:t>
            </a:r>
            <a:r>
              <a:rPr lang="en-US" altLang="ja-JP" dirty="0" smtClean="0"/>
              <a:t> Desktop</a:t>
            </a:r>
            <a:r>
              <a:rPr lang="ja-JP" altLang="en-US" dirty="0" smtClean="0"/>
              <a:t>」と入力</a:t>
            </a:r>
            <a:endParaRPr lang="en-US" altLang="ja-JP" dirty="0" smtClean="0"/>
          </a:p>
          <a:p>
            <a:pPr lvl="1">
              <a:buFont typeface="Wingdings" pitchFamily="2" charset="2"/>
              <a:buChar char="l"/>
            </a:pPr>
            <a:r>
              <a:rPr lang="ja-JP" altLang="en-US" dirty="0" smtClean="0"/>
              <a:t>「</a:t>
            </a:r>
            <a:r>
              <a:rPr lang="en-US" altLang="ja-JP" dirty="0" err="1" smtClean="0"/>
              <a:t>sudo</a:t>
            </a:r>
            <a:r>
              <a:rPr lang="en-US" altLang="ja-JP" dirty="0" smtClean="0"/>
              <a:t> gem install bio-1.4.3.gem</a:t>
            </a:r>
            <a:r>
              <a:rPr lang="ja-JP" altLang="en-US" dirty="0" smtClean="0"/>
              <a:t>」と入力</a:t>
            </a:r>
            <a:endParaRPr lang="en-US" altLang="ja-JP"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Ruby</a:t>
            </a:r>
            <a:r>
              <a:rPr lang="ja-JP" altLang="en-US" dirty="0" smtClean="0"/>
              <a:t>のインタラクティブ環境の起動</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en-US" altLang="ja-JP" dirty="0" smtClean="0"/>
              <a:t>Windows </a:t>
            </a:r>
            <a:r>
              <a:rPr lang="ja-JP" altLang="en-US" dirty="0" smtClean="0"/>
              <a:t>（先ほどの </a:t>
            </a:r>
            <a:r>
              <a:rPr lang="en-US" altLang="ja-JP" dirty="0" smtClean="0"/>
              <a:t>Ruby 1.9.3-p194</a:t>
            </a:r>
            <a:r>
              <a:rPr lang="ja-JP" altLang="en-US" dirty="0" smtClean="0"/>
              <a:t>の場合）</a:t>
            </a:r>
            <a:endParaRPr lang="en-US" altLang="ja-JP" dirty="0" smtClean="0"/>
          </a:p>
          <a:p>
            <a:pPr lvl="1">
              <a:buFont typeface="Wingdings" pitchFamily="2" charset="2"/>
              <a:buChar char="l"/>
            </a:pPr>
            <a:r>
              <a:rPr lang="ja-JP" altLang="en-US" dirty="0" smtClean="0"/>
              <a:t>「スタート」→「すべてのプログラム」→「</a:t>
            </a:r>
            <a:r>
              <a:rPr lang="en-US" altLang="ja-JP" dirty="0" smtClean="0"/>
              <a:t>Ruby 1.9.3-p194</a:t>
            </a:r>
            <a:r>
              <a:rPr lang="ja-JP" altLang="en-US" dirty="0" smtClean="0"/>
              <a:t>」→「</a:t>
            </a:r>
            <a:r>
              <a:rPr lang="en-US" altLang="ja-JP" dirty="0" smtClean="0"/>
              <a:t>Start Command Prompt with Ruby</a:t>
            </a:r>
            <a:r>
              <a:rPr lang="ja-JP" altLang="en-US" dirty="0" smtClean="0"/>
              <a:t>」をクリック</a:t>
            </a:r>
            <a:endParaRPr lang="en-US" altLang="ja-JP" dirty="0" smtClean="0"/>
          </a:p>
          <a:p>
            <a:pPr lvl="1">
              <a:buFont typeface="Wingdings" pitchFamily="2" charset="2"/>
              <a:buChar char="l"/>
            </a:pPr>
            <a:r>
              <a:rPr lang="ja-JP" altLang="en-US" dirty="0" smtClean="0"/>
              <a:t>（右クリックして「コピー」し、デスクトップ上で「貼り付け」してアイコンをデスクトップに作っておくと便利）</a:t>
            </a:r>
            <a:endParaRPr lang="en-US" altLang="ja-JP" dirty="0" smtClean="0"/>
          </a:p>
          <a:p>
            <a:pPr lvl="1">
              <a:buFont typeface="Wingdings" pitchFamily="2" charset="2"/>
              <a:buChar char="l"/>
            </a:pPr>
            <a:r>
              <a:rPr kumimoji="1" lang="ja-JP" altLang="en-US" dirty="0" smtClean="0"/>
              <a:t>（日本語が化ける場合は、ウインドウ左上のアイコンを右クリックして「プロパティ」をクリック、「フォント」を表示、必要なら好みのサイズに変更して「</a:t>
            </a:r>
            <a:r>
              <a:rPr kumimoji="1" lang="en-US" altLang="ja-JP" dirty="0" smtClean="0"/>
              <a:t>OK</a:t>
            </a:r>
            <a:r>
              <a:rPr kumimoji="1" lang="ja-JP" altLang="en-US" dirty="0" smtClean="0"/>
              <a:t>」を押す）</a:t>
            </a:r>
            <a:endParaRPr kumimoji="1" lang="en-US" altLang="ja-JP" dirty="0" smtClean="0"/>
          </a:p>
          <a:p>
            <a:pPr lvl="1">
              <a:buFont typeface="Wingdings" pitchFamily="2" charset="2"/>
              <a:buChar char="l"/>
            </a:pPr>
            <a:r>
              <a:rPr lang="ja-JP" altLang="en-US" dirty="0" smtClean="0"/>
              <a:t>「</a:t>
            </a:r>
            <a:r>
              <a:rPr lang="en-US" altLang="ja-JP" dirty="0" err="1" smtClean="0"/>
              <a:t>irb</a:t>
            </a:r>
            <a:r>
              <a:rPr lang="ja-JP" altLang="en-US" dirty="0" smtClean="0"/>
              <a:t>」と入力して</a:t>
            </a:r>
            <a:r>
              <a:rPr lang="en-US" altLang="ja-JP" dirty="0" smtClean="0"/>
              <a:t>Enter</a:t>
            </a:r>
          </a:p>
        </p:txBody>
      </p:sp>
      <p:pic>
        <p:nvPicPr>
          <p:cNvPr id="4" name="図 3" descr="irb.png"/>
          <p:cNvPicPr>
            <a:picLocks noChangeAspect="1"/>
          </p:cNvPicPr>
          <p:nvPr/>
        </p:nvPicPr>
        <p:blipFill>
          <a:blip r:embed="rId2" cstate="print"/>
          <a:stretch>
            <a:fillRect/>
          </a:stretch>
        </p:blipFill>
        <p:spPr>
          <a:xfrm>
            <a:off x="1115616" y="5085184"/>
            <a:ext cx="7580953" cy="497777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Ruby</a:t>
            </a:r>
            <a:r>
              <a:rPr lang="ja-JP" altLang="en-US" dirty="0" smtClean="0"/>
              <a:t>のインタラクティブ環境の起動</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kumimoji="1" lang="en-US" altLang="ja-JP" dirty="0" smtClean="0"/>
              <a:t>Mac</a:t>
            </a:r>
            <a:r>
              <a:rPr kumimoji="1" lang="ja-JP" altLang="en-US" dirty="0" smtClean="0"/>
              <a:t>の場合</a:t>
            </a:r>
            <a:endParaRPr kumimoji="1" lang="en-US" altLang="ja-JP" dirty="0" smtClean="0"/>
          </a:p>
          <a:p>
            <a:pPr lvl="1">
              <a:buFont typeface="Wingdings" pitchFamily="2" charset="2"/>
              <a:buChar char="l"/>
            </a:pPr>
            <a:r>
              <a:rPr lang="ja-JP" altLang="en-US" dirty="0" smtClean="0"/>
              <a:t>「アプリケーション」→「ユーティリティ」にある「ターミナル」（</a:t>
            </a:r>
            <a:r>
              <a:rPr lang="en-US" altLang="ja-JP" dirty="0" smtClean="0"/>
              <a:t>Terminal.app</a:t>
            </a:r>
            <a:r>
              <a:rPr lang="ja-JP" altLang="en-US" dirty="0" smtClean="0"/>
              <a:t>）を起動</a:t>
            </a:r>
            <a:endParaRPr lang="en-US" altLang="ja-JP" dirty="0" smtClean="0"/>
          </a:p>
          <a:p>
            <a:pPr lvl="2">
              <a:buFont typeface="Wingdings" pitchFamily="2" charset="2"/>
              <a:buChar char="l"/>
            </a:pPr>
            <a:r>
              <a:rPr lang="ja-JP" altLang="en-US" dirty="0" smtClean="0"/>
              <a:t>ドックに入れておくと後で便利です</a:t>
            </a:r>
            <a:endParaRPr lang="en-US" altLang="ja-JP" dirty="0" smtClean="0"/>
          </a:p>
          <a:p>
            <a:pPr lvl="1">
              <a:buFont typeface="Wingdings" pitchFamily="2" charset="2"/>
              <a:buChar char="l"/>
            </a:pPr>
            <a:r>
              <a:rPr kumimoji="1" lang="ja-JP" altLang="en-US" dirty="0" smtClean="0"/>
              <a:t>起動済みの場合はメニューの「シェル」→「新規ウインドウ」→「</a:t>
            </a:r>
            <a:r>
              <a:rPr kumimoji="1" lang="en-US" altLang="ja-JP" dirty="0" smtClean="0"/>
              <a:t>Basic</a:t>
            </a:r>
            <a:r>
              <a:rPr kumimoji="1" lang="ja-JP" altLang="en-US" dirty="0" smtClean="0"/>
              <a:t>」で新規ウインドウを開く（または、既存のウインドウを使い回してもよい）</a:t>
            </a:r>
            <a:endParaRPr kumimoji="1" lang="en-US" altLang="ja-JP" dirty="0" smtClean="0"/>
          </a:p>
          <a:p>
            <a:pPr lvl="1">
              <a:buFont typeface="Wingdings" pitchFamily="2" charset="2"/>
              <a:buChar char="l"/>
            </a:pPr>
            <a:r>
              <a:rPr kumimoji="1" lang="ja-JP" altLang="en-US" dirty="0" smtClean="0"/>
              <a:t>「</a:t>
            </a:r>
            <a:r>
              <a:rPr kumimoji="1" lang="en-US" altLang="ja-JP" dirty="0" err="1" smtClean="0"/>
              <a:t>irb</a:t>
            </a:r>
            <a:r>
              <a:rPr kumimoji="1" lang="ja-JP" altLang="en-US" dirty="0" smtClean="0"/>
              <a:t>」と入力し</a:t>
            </a:r>
            <a:r>
              <a:rPr kumimoji="1" lang="en-US" altLang="ja-JP" dirty="0" smtClean="0"/>
              <a:t>Enter</a:t>
            </a:r>
          </a:p>
          <a:p>
            <a:pPr lvl="1">
              <a:buFont typeface="Wingdings" pitchFamily="2" charset="2"/>
              <a:buChar char="l"/>
            </a:pP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Ruby</a:t>
            </a:r>
            <a:r>
              <a:rPr kumimoji="1" lang="ja-JP" altLang="en-US" dirty="0" smtClean="0"/>
              <a:t>のインタラクティブ環境「</a:t>
            </a:r>
            <a:r>
              <a:rPr lang="en-US" altLang="ja-JP" dirty="0" err="1" smtClean="0"/>
              <a:t>irb</a:t>
            </a:r>
            <a:r>
              <a:rPr lang="ja-JP" altLang="en-US" dirty="0" smtClean="0"/>
              <a:t>」</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kumimoji="1" lang="en-US" altLang="ja-JP" dirty="0" smtClean="0"/>
              <a:t>Ruby</a:t>
            </a:r>
            <a:r>
              <a:rPr lang="ja-JP" altLang="en-US" dirty="0" smtClean="0"/>
              <a:t>言語を対話的に使う環境</a:t>
            </a:r>
            <a:endParaRPr lang="en-US" altLang="ja-JP" dirty="0" smtClean="0"/>
          </a:p>
          <a:p>
            <a:pPr>
              <a:buFont typeface="Wingdings" pitchFamily="2" charset="2"/>
              <a:buChar char="l"/>
            </a:pPr>
            <a:r>
              <a:rPr kumimoji="1" lang="ja-JP" altLang="en-US" dirty="0" smtClean="0"/>
              <a:t>入力したら計算結果が</a:t>
            </a:r>
            <a:r>
              <a:rPr lang="ja-JP" altLang="en-US" dirty="0" smtClean="0"/>
              <a:t>すぐに</a:t>
            </a:r>
            <a:r>
              <a:rPr kumimoji="1" lang="ja-JP" altLang="en-US" dirty="0" smtClean="0"/>
              <a:t>出てくる</a:t>
            </a:r>
            <a:endParaRPr kumimoji="1" lang="en-US" altLang="ja-JP" dirty="0" smtClean="0"/>
          </a:p>
          <a:p>
            <a:pPr lvl="1">
              <a:buFont typeface="Wingdings" pitchFamily="2" charset="2"/>
              <a:buChar char="l"/>
            </a:pPr>
            <a:r>
              <a:rPr lang="ja-JP" altLang="en-US" dirty="0" smtClean="0"/>
              <a:t>計算時間は計算内容次第で長くなることもあります</a:t>
            </a:r>
            <a:endParaRPr lang="en-US" altLang="ja-JP" dirty="0" smtClean="0"/>
          </a:p>
          <a:p>
            <a:pPr>
              <a:buFont typeface="Wingdings" pitchFamily="2" charset="2"/>
              <a:buChar char="l"/>
            </a:pPr>
            <a:endParaRPr kumimoji="1" lang="en-US" altLang="ja-JP" dirty="0" smtClean="0"/>
          </a:p>
          <a:p>
            <a:pPr>
              <a:buFont typeface="Wingdings" pitchFamily="2" charset="2"/>
              <a:buChar char="l"/>
            </a:pPr>
            <a:r>
              <a:rPr kumimoji="1" lang="ja-JP" altLang="en-US" dirty="0" smtClean="0"/>
              <a:t>まずは電卓代わりに使ってみる</a:t>
            </a:r>
            <a:endParaRPr lang="en-US" altLang="ja-JP" dirty="0" smtClean="0"/>
          </a:p>
          <a:p>
            <a:pPr>
              <a:buFont typeface="Wingdings" pitchFamily="2" charset="2"/>
              <a:buChar char="l"/>
            </a:pPr>
            <a:r>
              <a:rPr lang="ja-JP" altLang="en-US" dirty="0" smtClean="0"/>
              <a:t>「</a:t>
            </a:r>
            <a:r>
              <a:rPr lang="en-US" altLang="ja-JP" dirty="0" smtClean="0"/>
              <a:t>1+2 * 3</a:t>
            </a:r>
            <a:r>
              <a:rPr lang="ja-JP" altLang="en-US" dirty="0" smtClean="0"/>
              <a:t>」と入力して</a:t>
            </a:r>
            <a:r>
              <a:rPr lang="en-US" altLang="ja-JP" dirty="0" smtClean="0"/>
              <a:t>Enter</a:t>
            </a:r>
          </a:p>
          <a:p>
            <a:pPr>
              <a:buFont typeface="Wingdings" pitchFamily="2" charset="2"/>
              <a:buChar char="l"/>
            </a:pPr>
            <a:r>
              <a:rPr lang="ja-JP" altLang="en-US" dirty="0" smtClean="0"/>
              <a:t>答</a:t>
            </a:r>
            <a:r>
              <a:rPr lang="en-US" altLang="ja-JP" dirty="0" smtClean="0"/>
              <a:t>:</a:t>
            </a:r>
            <a:r>
              <a:rPr lang="ja-JP" altLang="en-US" dirty="0" smtClean="0"/>
              <a:t> </a:t>
            </a:r>
            <a:r>
              <a:rPr lang="en-US" altLang="ja-JP" dirty="0" smtClean="0"/>
              <a:t>7</a:t>
            </a:r>
          </a:p>
          <a:p>
            <a:pPr>
              <a:buFont typeface="Wingdings" pitchFamily="2" charset="2"/>
              <a:buChar char="l"/>
            </a:pPr>
            <a:r>
              <a:rPr lang="ja-JP" altLang="en-US" dirty="0" smtClean="0"/>
              <a:t>括弧も使える</a:t>
            </a:r>
            <a:endParaRPr lang="en-US" altLang="ja-JP" dirty="0" smtClean="0"/>
          </a:p>
          <a:p>
            <a:pPr>
              <a:buFont typeface="Wingdings" pitchFamily="2" charset="2"/>
              <a:buChar char="l"/>
            </a:pPr>
            <a:r>
              <a:rPr lang="en-US" altLang="ja-JP" dirty="0" smtClean="0"/>
              <a:t>((1+2) * (3+4) + 5) * 6</a:t>
            </a:r>
          </a:p>
          <a:p>
            <a:pPr>
              <a:buFont typeface="Wingdings" pitchFamily="2" charset="2"/>
              <a:buChar char="l"/>
            </a:pPr>
            <a:r>
              <a:rPr lang="ja-JP" altLang="en-US" dirty="0" smtClean="0"/>
              <a:t>答</a:t>
            </a:r>
            <a:r>
              <a:rPr lang="en-US" altLang="ja-JP" dirty="0" smtClean="0"/>
              <a:t>: 156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Who am </a:t>
            </a:r>
            <a:r>
              <a:rPr lang="en-US" altLang="ja-JP" dirty="0" smtClean="0"/>
              <a:t>I? / </a:t>
            </a:r>
            <a:r>
              <a:rPr kumimoji="1" lang="ja-JP" altLang="en-US" dirty="0" smtClean="0"/>
              <a:t>自己紹介</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en-US" altLang="ja-JP" sz="2400" dirty="0" smtClean="0"/>
              <a:t>Name: </a:t>
            </a:r>
            <a:r>
              <a:rPr lang="en-US" altLang="ja-JP" sz="2400" dirty="0" err="1" smtClean="0"/>
              <a:t>Naohisa</a:t>
            </a:r>
            <a:r>
              <a:rPr lang="en-US" altLang="ja-JP" sz="2400" dirty="0" smtClean="0"/>
              <a:t> </a:t>
            </a:r>
            <a:r>
              <a:rPr lang="en-US" altLang="ja-JP" sz="2400" dirty="0" err="1" smtClean="0"/>
              <a:t>Goto</a:t>
            </a:r>
            <a:endParaRPr lang="en-US" altLang="ja-JP" sz="2400" dirty="0" smtClean="0"/>
          </a:p>
          <a:p>
            <a:pPr>
              <a:buFont typeface="Wingdings" pitchFamily="2" charset="2"/>
              <a:buChar char="l"/>
            </a:pPr>
            <a:r>
              <a:rPr lang="ja-JP" altLang="en-US" sz="2400" dirty="0" smtClean="0"/>
              <a:t>名前</a:t>
            </a:r>
            <a:r>
              <a:rPr lang="en-US" altLang="ja-JP" sz="2400" dirty="0" smtClean="0"/>
              <a:t>: </a:t>
            </a:r>
            <a:r>
              <a:rPr lang="ja-JP" altLang="en-US" sz="2400" dirty="0" smtClean="0"/>
              <a:t>後藤 直久</a:t>
            </a:r>
            <a:endParaRPr lang="en-US" altLang="ja-JP" sz="2400" dirty="0" smtClean="0"/>
          </a:p>
          <a:p>
            <a:pPr>
              <a:buFont typeface="Wingdings" pitchFamily="2" charset="2"/>
              <a:buChar char="l"/>
            </a:pPr>
            <a:r>
              <a:rPr kumimoji="1" lang="ja-JP" altLang="en-US" sz="2400" dirty="0" smtClean="0"/>
              <a:t>所属</a:t>
            </a:r>
            <a:r>
              <a:rPr kumimoji="1" lang="en-US" altLang="ja-JP" sz="2400" dirty="0" smtClean="0"/>
              <a:t>: </a:t>
            </a:r>
            <a:r>
              <a:rPr kumimoji="1" lang="ja-JP" altLang="en-US" sz="2400" dirty="0" smtClean="0"/>
              <a:t>大阪大学微生物病研究所附属遺伝情報実験センターゲノム情報解析分野</a:t>
            </a:r>
            <a:endParaRPr kumimoji="1" lang="en-US" altLang="ja-JP" sz="2400" dirty="0" smtClean="0"/>
          </a:p>
          <a:p>
            <a:pPr>
              <a:buFont typeface="Wingdings" pitchFamily="2" charset="2"/>
              <a:buChar char="l"/>
            </a:pPr>
            <a:r>
              <a:rPr kumimoji="1" lang="ja-JP" altLang="en-US" sz="2400" dirty="0" smtClean="0"/>
              <a:t>職位</a:t>
            </a:r>
            <a:r>
              <a:rPr kumimoji="1" lang="en-US" altLang="ja-JP" sz="2400" dirty="0" smtClean="0"/>
              <a:t>: </a:t>
            </a:r>
            <a:r>
              <a:rPr kumimoji="1" lang="ja-JP" altLang="en-US" sz="2400" dirty="0" smtClean="0"/>
              <a:t>助教</a:t>
            </a:r>
            <a:endParaRPr kumimoji="1" lang="en-US" altLang="ja-JP" sz="2400" dirty="0" smtClean="0"/>
          </a:p>
          <a:p>
            <a:pPr>
              <a:buFont typeface="Wingdings" pitchFamily="2" charset="2"/>
              <a:buChar char="l"/>
            </a:pPr>
            <a:endParaRPr kumimoji="1" lang="en-US" altLang="ja-JP" sz="2400" dirty="0" smtClean="0"/>
          </a:p>
          <a:p>
            <a:pPr>
              <a:buFont typeface="Wingdings" pitchFamily="2" charset="2"/>
              <a:buChar char="l"/>
            </a:pPr>
            <a:r>
              <a:rPr kumimoji="1" lang="en-US" altLang="ja-JP" sz="2400" dirty="0" smtClean="0"/>
              <a:t>Twitter: @</a:t>
            </a:r>
            <a:r>
              <a:rPr kumimoji="1" lang="en-US" altLang="ja-JP" sz="2400" dirty="0" err="1" smtClean="0"/>
              <a:t>ngotogenome</a:t>
            </a:r>
            <a:endParaRPr kumimoji="1" lang="en-US" altLang="ja-JP" sz="2400" dirty="0" smtClean="0"/>
          </a:p>
          <a:p>
            <a:pPr>
              <a:buFont typeface="Wingdings" pitchFamily="2" charset="2"/>
              <a:buChar char="l"/>
            </a:pPr>
            <a:r>
              <a:rPr lang="en-US" altLang="ja-JP" sz="2400" dirty="0" smtClean="0"/>
              <a:t>Email: ngoto@gen-info.osaka-u.ac.jp</a:t>
            </a:r>
          </a:p>
          <a:p>
            <a:pPr>
              <a:buFont typeface="Wingdings" pitchFamily="2" charset="2"/>
              <a:buChar char="l"/>
            </a:pPr>
            <a:endParaRPr kumimoji="1" lang="en-US" altLang="ja-JP"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割り算の注意点</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smtClean="0"/>
              <a:t>例</a:t>
            </a:r>
            <a:r>
              <a:rPr lang="en-US" altLang="ja-JP" dirty="0" smtClean="0"/>
              <a:t>: </a:t>
            </a:r>
            <a:r>
              <a:rPr kumimoji="1" lang="en-US" altLang="ja-JP" dirty="0" smtClean="0"/>
              <a:t>10 / 3 </a:t>
            </a:r>
            <a:r>
              <a:rPr kumimoji="1" lang="ja-JP" altLang="en-US" dirty="0" smtClean="0"/>
              <a:t>は？</a:t>
            </a:r>
            <a:endParaRPr kumimoji="1" lang="en-US" altLang="ja-JP" dirty="0" smtClean="0"/>
          </a:p>
          <a:p>
            <a:pPr lvl="1">
              <a:buFont typeface="Wingdings" pitchFamily="2" charset="2"/>
              <a:buChar char="l"/>
            </a:pPr>
            <a:r>
              <a:rPr lang="ja-JP" altLang="en-US" dirty="0" smtClean="0"/>
              <a:t>整数同士の割り算は答えを整数に丸めて返す</a:t>
            </a:r>
            <a:endParaRPr lang="en-US" altLang="ja-JP" dirty="0" smtClean="0"/>
          </a:p>
          <a:p>
            <a:pPr lvl="1">
              <a:buFont typeface="Wingdings" pitchFamily="2" charset="2"/>
              <a:buChar char="l"/>
            </a:pPr>
            <a:r>
              <a:rPr lang="ja-JP" altLang="en-US" dirty="0" smtClean="0"/>
              <a:t>小数になってもいい場合は、</a:t>
            </a:r>
            <a:r>
              <a:rPr kumimoji="1" lang="en-US" altLang="ja-JP" dirty="0" smtClean="0"/>
              <a:t>10.0 / 3 </a:t>
            </a:r>
            <a:r>
              <a:rPr kumimoji="1" lang="ja-JP" altLang="en-US" dirty="0" smtClean="0"/>
              <a:t>または </a:t>
            </a:r>
            <a:r>
              <a:rPr kumimoji="1" lang="en-US" altLang="ja-JP" dirty="0" smtClean="0"/>
              <a:t>10 / 3.0 </a:t>
            </a:r>
            <a:r>
              <a:rPr kumimoji="1" lang="ja-JP" altLang="en-US" dirty="0" smtClean="0"/>
              <a:t>または </a:t>
            </a:r>
            <a:r>
              <a:rPr lang="en-US" altLang="ja-JP" dirty="0" smtClean="0"/>
              <a:t>10.quo(3)</a:t>
            </a:r>
            <a:r>
              <a:rPr lang="ja-JP" altLang="en-US" dirty="0" smtClean="0"/>
              <a:t>とする</a:t>
            </a:r>
            <a:endParaRPr lang="en-US" altLang="ja-JP" dirty="0" smtClean="0"/>
          </a:p>
          <a:p>
            <a:pPr>
              <a:buFont typeface="Wingdings" pitchFamily="2" charset="2"/>
              <a:buChar char="l"/>
            </a:pPr>
            <a:endParaRPr lang="en-US" altLang="ja-JP"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変数</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smtClean="0"/>
              <a:t>名前を付けて数字その他を一時的に記憶</a:t>
            </a:r>
            <a:endParaRPr lang="en-US" altLang="ja-JP" dirty="0" smtClean="0"/>
          </a:p>
          <a:p>
            <a:pPr>
              <a:buFont typeface="Wingdings" pitchFamily="2" charset="2"/>
              <a:buChar char="l"/>
            </a:pPr>
            <a:endParaRPr kumimoji="1" lang="en-US" altLang="ja-JP" dirty="0" smtClean="0"/>
          </a:p>
          <a:p>
            <a:pPr>
              <a:buFont typeface="Wingdings" pitchFamily="2" charset="2"/>
              <a:buChar char="l"/>
            </a:pPr>
            <a:endParaRPr lang="en-US" altLang="ja-JP" dirty="0" smtClean="0"/>
          </a:p>
          <a:p>
            <a:pPr>
              <a:buFont typeface="Wingdings" pitchFamily="2" charset="2"/>
              <a:buChar char="l"/>
            </a:pPr>
            <a:endParaRPr kumimoji="1" lang="en-US" altLang="ja-JP" dirty="0" smtClean="0"/>
          </a:p>
          <a:p>
            <a:pPr>
              <a:buFont typeface="Wingdings" pitchFamily="2" charset="2"/>
              <a:buChar char="l"/>
            </a:pPr>
            <a:endParaRPr lang="en-US" altLang="ja-JP" dirty="0" smtClean="0"/>
          </a:p>
          <a:p>
            <a:pPr>
              <a:buFont typeface="Wingdings" pitchFamily="2" charset="2"/>
              <a:buChar char="l"/>
            </a:pPr>
            <a:r>
              <a:rPr lang="ja-JP" altLang="en-US" dirty="0" smtClean="0"/>
              <a:t>アルファベット小文字から始まり、アルファベット・数字または</a:t>
            </a:r>
            <a:r>
              <a:rPr lang="en-US" altLang="ja-JP" dirty="0" smtClean="0"/>
              <a:t>_</a:t>
            </a:r>
            <a:r>
              <a:rPr lang="ja-JP" altLang="en-US" dirty="0" smtClean="0"/>
              <a:t>（アンダーバー）を名前に使える</a:t>
            </a:r>
            <a:endParaRPr lang="en-US" altLang="ja-JP" dirty="0" smtClean="0"/>
          </a:p>
          <a:p>
            <a:pPr>
              <a:buFont typeface="Wingdings" pitchFamily="2" charset="2"/>
              <a:buChar char="l"/>
            </a:pPr>
            <a:r>
              <a:rPr kumimoji="1" lang="ja-JP" altLang="en-US" dirty="0" smtClean="0"/>
              <a:t>「変数名 </a:t>
            </a:r>
            <a:r>
              <a:rPr kumimoji="1" lang="en-US" altLang="ja-JP" dirty="0" smtClean="0"/>
              <a:t>= </a:t>
            </a:r>
            <a:r>
              <a:rPr kumimoji="1" lang="ja-JP" altLang="en-US" dirty="0" smtClean="0"/>
              <a:t>値」で変数に値をセット（代入）</a:t>
            </a:r>
            <a:endParaRPr kumimoji="1" lang="en-US" altLang="ja-JP" dirty="0" smtClean="0"/>
          </a:p>
        </p:txBody>
      </p:sp>
      <p:sp>
        <p:nvSpPr>
          <p:cNvPr id="4" name="正方形/長方形 3"/>
          <p:cNvSpPr/>
          <p:nvPr/>
        </p:nvSpPr>
        <p:spPr>
          <a:xfrm>
            <a:off x="611560" y="1988840"/>
            <a:ext cx="7920880"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400" dirty="0" smtClean="0">
                <a:solidFill>
                  <a:schemeClr val="tx1"/>
                </a:solidFill>
                <a:latin typeface="Courier New" pitchFamily="49" charset="0"/>
                <a:cs typeface="Courier New" pitchFamily="49" charset="0"/>
              </a:rPr>
              <a:t>  a = 1</a:t>
            </a:r>
          </a:p>
          <a:p>
            <a:r>
              <a:rPr lang="en-US" altLang="ja-JP" sz="2400" dirty="0" smtClean="0">
                <a:solidFill>
                  <a:schemeClr val="tx1"/>
                </a:solidFill>
                <a:latin typeface="Courier New" pitchFamily="49" charset="0"/>
                <a:cs typeface="Courier New" pitchFamily="49" charset="0"/>
              </a:rPr>
              <a:t>  b = 2</a:t>
            </a:r>
          </a:p>
          <a:p>
            <a:r>
              <a:rPr lang="en-US" altLang="ja-JP" sz="2400" dirty="0" smtClean="0">
                <a:solidFill>
                  <a:schemeClr val="tx1"/>
                </a:solidFill>
                <a:latin typeface="Courier New" pitchFamily="49" charset="0"/>
                <a:cs typeface="Courier New" pitchFamily="49" charset="0"/>
              </a:rPr>
              <a:t>  c = a + b</a:t>
            </a:r>
          </a:p>
          <a:p>
            <a:r>
              <a:rPr lang="en-US" altLang="ja-JP" sz="2400" dirty="0" smtClean="0">
                <a:solidFill>
                  <a:schemeClr val="tx1"/>
                </a:solidFill>
                <a:latin typeface="Courier New" pitchFamily="49" charset="0"/>
                <a:cs typeface="Courier New" pitchFamily="49" charset="0"/>
              </a:rPr>
              <a:t>  </a:t>
            </a:r>
            <a:r>
              <a:rPr lang="en-US" altLang="ja-JP" sz="2400" dirty="0" err="1" smtClean="0">
                <a:solidFill>
                  <a:schemeClr val="tx1"/>
                </a:solidFill>
                <a:latin typeface="Courier New" pitchFamily="49" charset="0"/>
                <a:cs typeface="Courier New" pitchFamily="49" charset="0"/>
              </a:rPr>
              <a:t>aaa</a:t>
            </a:r>
            <a:r>
              <a:rPr lang="en-US" altLang="ja-JP" sz="2400" dirty="0" smtClean="0">
                <a:solidFill>
                  <a:schemeClr val="tx1"/>
                </a:solidFill>
                <a:latin typeface="Courier New" pitchFamily="49" charset="0"/>
                <a:cs typeface="Courier New" pitchFamily="49" charset="0"/>
              </a:rPr>
              <a:t> = c * 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変数</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smtClean="0"/>
              <a:t>後から値を変更できる</a:t>
            </a:r>
            <a:endParaRPr lang="en-US" altLang="ja-JP" dirty="0" smtClean="0"/>
          </a:p>
          <a:p>
            <a:pPr>
              <a:buFont typeface="Wingdings" pitchFamily="2" charset="2"/>
              <a:buChar char="l"/>
            </a:pPr>
            <a:endParaRPr kumimoji="1" lang="en-US" altLang="ja-JP" dirty="0" smtClean="0"/>
          </a:p>
          <a:p>
            <a:pPr>
              <a:buFont typeface="Wingdings" pitchFamily="2" charset="2"/>
              <a:buChar char="l"/>
            </a:pPr>
            <a:endParaRPr lang="en-US" altLang="ja-JP" dirty="0" smtClean="0"/>
          </a:p>
          <a:p>
            <a:pPr>
              <a:buFont typeface="Wingdings" pitchFamily="2" charset="2"/>
              <a:buChar char="l"/>
            </a:pPr>
            <a:endParaRPr kumimoji="1" lang="en-US" altLang="ja-JP" dirty="0" smtClean="0"/>
          </a:p>
          <a:p>
            <a:pPr>
              <a:buFont typeface="Wingdings" pitchFamily="2" charset="2"/>
              <a:buChar char="l"/>
            </a:pPr>
            <a:endParaRPr lang="en-US" altLang="ja-JP" dirty="0"/>
          </a:p>
          <a:p>
            <a:pPr>
              <a:buFont typeface="Wingdings" pitchFamily="2" charset="2"/>
              <a:buChar char="l"/>
            </a:pPr>
            <a:r>
              <a:rPr lang="ja-JP" altLang="en-US" dirty="0" smtClean="0"/>
              <a:t>値をセットしていない変数を読もうとすると</a:t>
            </a:r>
            <a:endParaRPr lang="en-US" altLang="ja-JP" dirty="0" smtClean="0"/>
          </a:p>
          <a:p>
            <a:pPr>
              <a:buFont typeface="Wingdings" pitchFamily="2" charset="2"/>
              <a:buChar char="l"/>
            </a:pPr>
            <a:endParaRPr lang="en-US" altLang="ja-JP" dirty="0" smtClean="0"/>
          </a:p>
          <a:p>
            <a:pPr>
              <a:buFont typeface="Wingdings" pitchFamily="2" charset="2"/>
              <a:buChar char="l"/>
            </a:pPr>
            <a:endParaRPr lang="en-US" altLang="ja-JP" dirty="0" smtClean="0"/>
          </a:p>
          <a:p>
            <a:pPr>
              <a:buFont typeface="Wingdings" pitchFamily="2" charset="2"/>
              <a:buChar char="l"/>
            </a:pPr>
            <a:r>
              <a:rPr lang="ja-JP" altLang="en-US" dirty="0" smtClean="0"/>
              <a:t>エラーが出る</a:t>
            </a:r>
            <a:endParaRPr lang="en-US" altLang="ja-JP" dirty="0" smtClean="0"/>
          </a:p>
        </p:txBody>
      </p:sp>
      <p:sp>
        <p:nvSpPr>
          <p:cNvPr id="5" name="正方形/長方形 4"/>
          <p:cNvSpPr/>
          <p:nvPr/>
        </p:nvSpPr>
        <p:spPr>
          <a:xfrm>
            <a:off x="611560" y="1844824"/>
            <a:ext cx="7920880"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400" dirty="0" smtClean="0">
                <a:solidFill>
                  <a:schemeClr val="tx1"/>
                </a:solidFill>
                <a:latin typeface="Courier New" pitchFamily="49" charset="0"/>
                <a:cs typeface="Courier New" pitchFamily="49" charset="0"/>
              </a:rPr>
              <a:t>  a = 1</a:t>
            </a:r>
          </a:p>
          <a:p>
            <a:r>
              <a:rPr lang="en-US" altLang="ja-JP" sz="2400" dirty="0" smtClean="0">
                <a:solidFill>
                  <a:schemeClr val="tx1"/>
                </a:solidFill>
                <a:latin typeface="Courier New" pitchFamily="49" charset="0"/>
                <a:cs typeface="Courier New" pitchFamily="49" charset="0"/>
              </a:rPr>
              <a:t>  a = 2</a:t>
            </a:r>
          </a:p>
          <a:p>
            <a:r>
              <a:rPr lang="en-US" altLang="ja-JP" sz="2400" dirty="0" smtClean="0">
                <a:solidFill>
                  <a:schemeClr val="tx1"/>
                </a:solidFill>
                <a:latin typeface="Courier New" pitchFamily="49" charset="0"/>
                <a:cs typeface="Courier New" pitchFamily="49" charset="0"/>
              </a:rPr>
              <a:t>  a = a * 3</a:t>
            </a:r>
          </a:p>
        </p:txBody>
      </p:sp>
      <p:sp>
        <p:nvSpPr>
          <p:cNvPr id="6" name="正方形/長方形 5"/>
          <p:cNvSpPr/>
          <p:nvPr/>
        </p:nvSpPr>
        <p:spPr>
          <a:xfrm>
            <a:off x="611560" y="4509120"/>
            <a:ext cx="792088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400" dirty="0" smtClean="0">
                <a:solidFill>
                  <a:schemeClr val="tx1"/>
                </a:solidFill>
                <a:latin typeface="Courier New" pitchFamily="49" charset="0"/>
                <a:cs typeface="Courier New" pitchFamily="49" charset="0"/>
              </a:rPr>
              <a:t>  a = xxx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文字列</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endParaRPr kumimoji="1" lang="en-US" altLang="ja-JP" dirty="0" smtClean="0"/>
          </a:p>
          <a:p>
            <a:pPr>
              <a:buFont typeface="Wingdings" pitchFamily="2" charset="2"/>
              <a:buChar char="l"/>
            </a:pPr>
            <a:endParaRPr lang="en-US" altLang="ja-JP" dirty="0" smtClean="0"/>
          </a:p>
          <a:p>
            <a:pPr>
              <a:buFont typeface="Wingdings" pitchFamily="2" charset="2"/>
              <a:buChar char="l"/>
            </a:pPr>
            <a:endParaRPr kumimoji="1" lang="en-US" altLang="ja-JP" dirty="0" smtClean="0"/>
          </a:p>
          <a:p>
            <a:pPr>
              <a:buFont typeface="Wingdings" pitchFamily="2" charset="2"/>
              <a:buChar char="l"/>
            </a:pPr>
            <a:endParaRPr lang="en-US" altLang="ja-JP" dirty="0" smtClean="0"/>
          </a:p>
          <a:p>
            <a:pPr>
              <a:buFont typeface="Wingdings" pitchFamily="2" charset="2"/>
              <a:buChar char="l"/>
            </a:pPr>
            <a:r>
              <a:rPr lang="en-US" altLang="ja-JP" dirty="0" smtClean="0"/>
              <a:t>" </a:t>
            </a:r>
            <a:r>
              <a:rPr lang="ja-JP" altLang="en-US" dirty="0" smtClean="0"/>
              <a:t>（ダブルクオート）または　</a:t>
            </a:r>
            <a:r>
              <a:rPr lang="en-US" altLang="ja-JP" dirty="0" smtClean="0"/>
              <a:t>'</a:t>
            </a:r>
            <a:r>
              <a:rPr lang="ja-JP" altLang="en-US" dirty="0" smtClean="0"/>
              <a:t> （シングルクオート）で囲った中身が文字列</a:t>
            </a:r>
            <a:endParaRPr lang="en-US" altLang="ja-JP" dirty="0" smtClean="0"/>
          </a:p>
          <a:p>
            <a:pPr lvl="1">
              <a:buFont typeface="Wingdings" pitchFamily="2" charset="2"/>
              <a:buChar char="l"/>
            </a:pPr>
            <a:r>
              <a:rPr lang="en-US" altLang="ja-JP" dirty="0" smtClean="0"/>
              <a:t>" </a:t>
            </a:r>
            <a:r>
              <a:rPr lang="ja-JP" altLang="en-US" dirty="0" smtClean="0"/>
              <a:t>と </a:t>
            </a:r>
            <a:r>
              <a:rPr lang="en-US" altLang="ja-JP" dirty="0" smtClean="0"/>
              <a:t>' </a:t>
            </a:r>
            <a:r>
              <a:rPr lang="ja-JP" altLang="en-US" dirty="0" smtClean="0"/>
              <a:t>では特殊文字の取り扱いが異なる</a:t>
            </a:r>
            <a:endParaRPr lang="en-US" altLang="ja-JP" dirty="0"/>
          </a:p>
        </p:txBody>
      </p:sp>
      <p:sp>
        <p:nvSpPr>
          <p:cNvPr id="5" name="正方形/長方形 4"/>
          <p:cNvSpPr/>
          <p:nvPr/>
        </p:nvSpPr>
        <p:spPr>
          <a:xfrm>
            <a:off x="611560" y="1412776"/>
            <a:ext cx="7920880"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400" dirty="0" smtClean="0">
                <a:solidFill>
                  <a:schemeClr val="tx1"/>
                </a:solidFill>
                <a:latin typeface="Courier New" pitchFamily="49" charset="0"/>
                <a:cs typeface="Courier New" pitchFamily="49" charset="0"/>
              </a:rPr>
              <a:t>  a = "this is a string"</a:t>
            </a:r>
          </a:p>
          <a:p>
            <a:r>
              <a:rPr lang="en-US" altLang="ja-JP" sz="2400" dirty="0" smtClean="0">
                <a:solidFill>
                  <a:schemeClr val="tx1"/>
                </a:solidFill>
                <a:latin typeface="Courier New" pitchFamily="49" charset="0"/>
                <a:cs typeface="Courier New" pitchFamily="49" charset="0"/>
              </a:rPr>
              <a:t>  b = '</a:t>
            </a:r>
            <a:r>
              <a:rPr lang="en-US" altLang="ja-JP" sz="2400" dirty="0" err="1" smtClean="0">
                <a:solidFill>
                  <a:schemeClr val="tx1"/>
                </a:solidFill>
                <a:latin typeface="Courier New" pitchFamily="49" charset="0"/>
                <a:cs typeface="Courier New" pitchFamily="49" charset="0"/>
              </a:rPr>
              <a:t>testtest</a:t>
            </a:r>
            <a:r>
              <a:rPr lang="en-US" altLang="ja-JP" sz="2400" dirty="0" smtClean="0">
                <a:solidFill>
                  <a:schemeClr val="tx1"/>
                </a:solidFill>
                <a:latin typeface="Courier New" pitchFamily="49" charset="0"/>
                <a:cs typeface="Courier New" pitchFamily="49" charset="0"/>
              </a:rPr>
              <a:t>'</a:t>
            </a:r>
          </a:p>
          <a:p>
            <a:r>
              <a:rPr lang="en-US" altLang="ja-JP" sz="2400" dirty="0" smtClean="0">
                <a:solidFill>
                  <a:schemeClr val="tx1"/>
                </a:solidFill>
                <a:latin typeface="Courier New" pitchFamily="49" charset="0"/>
                <a:cs typeface="Courier New" pitchFamily="49" charset="0"/>
              </a:rPr>
              <a:t>  a = a + b *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文字列の一部を切り出す</a:t>
            </a: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endParaRPr lang="en-US" altLang="ja-JP" dirty="0" smtClean="0"/>
          </a:p>
          <a:p>
            <a:endParaRPr kumimoji="1" lang="en-US" altLang="ja-JP" dirty="0" smtClean="0"/>
          </a:p>
          <a:p>
            <a:endParaRPr lang="en-US" altLang="ja-JP" dirty="0" smtClean="0"/>
          </a:p>
          <a:p>
            <a:pPr>
              <a:buFont typeface="Wingdings" pitchFamily="2" charset="2"/>
              <a:buChar char="l"/>
            </a:pPr>
            <a:r>
              <a:rPr lang="ja-JP" altLang="en-US" dirty="0" smtClean="0"/>
              <a:t>文字列</a:t>
            </a:r>
            <a:r>
              <a:rPr lang="en-US" altLang="ja-JP" dirty="0" smtClean="0"/>
              <a:t>[</a:t>
            </a:r>
            <a:r>
              <a:rPr lang="ja-JP" altLang="en-US" dirty="0" smtClean="0"/>
              <a:t>開始位置</a:t>
            </a:r>
            <a:r>
              <a:rPr lang="en-US" altLang="ja-JP" dirty="0" smtClean="0"/>
              <a:t>..</a:t>
            </a:r>
            <a:r>
              <a:rPr lang="ja-JP" altLang="en-US" dirty="0" smtClean="0"/>
              <a:t>終了位置</a:t>
            </a:r>
            <a:r>
              <a:rPr lang="en-US" altLang="ja-JP" dirty="0" smtClean="0"/>
              <a:t>] </a:t>
            </a:r>
          </a:p>
          <a:p>
            <a:pPr>
              <a:buFont typeface="Wingdings" pitchFamily="2" charset="2"/>
              <a:buChar char="l"/>
            </a:pPr>
            <a:r>
              <a:rPr lang="ja-JP" altLang="en-US" dirty="0" smtClean="0"/>
              <a:t>文字列</a:t>
            </a:r>
            <a:r>
              <a:rPr lang="en-US" altLang="ja-JP" dirty="0" smtClean="0"/>
              <a:t>[</a:t>
            </a:r>
            <a:r>
              <a:rPr lang="ja-JP" altLang="en-US" dirty="0" smtClean="0"/>
              <a:t>開始位置</a:t>
            </a:r>
            <a:r>
              <a:rPr lang="en-US" altLang="ja-JP" dirty="0" smtClean="0"/>
              <a:t>, </a:t>
            </a:r>
            <a:r>
              <a:rPr lang="ja-JP" altLang="en-US" dirty="0" smtClean="0"/>
              <a:t>文字数</a:t>
            </a:r>
            <a:r>
              <a:rPr lang="en-US" altLang="ja-JP" dirty="0" smtClean="0"/>
              <a:t>]</a:t>
            </a:r>
          </a:p>
          <a:p>
            <a:pPr>
              <a:buFont typeface="Wingdings" pitchFamily="2" charset="2"/>
              <a:buChar char="l"/>
            </a:pPr>
            <a:endParaRPr lang="en-US" altLang="ja-JP" dirty="0" smtClean="0"/>
          </a:p>
          <a:p>
            <a:pPr>
              <a:buFont typeface="Wingdings" pitchFamily="2" charset="2"/>
              <a:buChar char="l"/>
            </a:pPr>
            <a:r>
              <a:rPr lang="ja-JP" altLang="en-US" dirty="0" smtClean="0"/>
              <a:t>先頭文字はゼロ文字目</a:t>
            </a:r>
            <a:endParaRPr lang="en-US" altLang="ja-JP" dirty="0" smtClean="0"/>
          </a:p>
        </p:txBody>
      </p:sp>
      <p:sp>
        <p:nvSpPr>
          <p:cNvPr id="4" name="正方形/長方形 3"/>
          <p:cNvSpPr/>
          <p:nvPr/>
        </p:nvSpPr>
        <p:spPr>
          <a:xfrm>
            <a:off x="611560" y="1412776"/>
            <a:ext cx="792088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400" dirty="0" smtClean="0">
                <a:solidFill>
                  <a:schemeClr val="tx1"/>
                </a:solidFill>
                <a:latin typeface="Courier New" pitchFamily="49" charset="0"/>
                <a:cs typeface="Courier New" pitchFamily="49" charset="0"/>
              </a:rPr>
              <a:t>  a = "</a:t>
            </a:r>
            <a:r>
              <a:rPr lang="en-US" altLang="ja-JP" sz="2400" dirty="0" err="1" smtClean="0">
                <a:solidFill>
                  <a:schemeClr val="tx1"/>
                </a:solidFill>
                <a:latin typeface="Courier New" pitchFamily="49" charset="0"/>
                <a:cs typeface="Courier New" pitchFamily="49" charset="0"/>
              </a:rPr>
              <a:t>atgccgta</a:t>
            </a:r>
            <a:r>
              <a:rPr lang="en-US" altLang="ja-JP" sz="2400" dirty="0" smtClean="0">
                <a:solidFill>
                  <a:schemeClr val="tx1"/>
                </a:solidFill>
                <a:latin typeface="Courier New" pitchFamily="49" charset="0"/>
                <a:cs typeface="Courier New" pitchFamily="49" charset="0"/>
              </a:rPr>
              <a:t>"</a:t>
            </a:r>
          </a:p>
          <a:p>
            <a:r>
              <a:rPr lang="en-US" altLang="ja-JP" sz="2400" dirty="0" smtClean="0">
                <a:solidFill>
                  <a:schemeClr val="tx1"/>
                </a:solidFill>
                <a:latin typeface="Courier New" pitchFamily="49" charset="0"/>
                <a:cs typeface="Courier New" pitchFamily="49" charset="0"/>
              </a:rPr>
              <a:t>  a[0..2]</a:t>
            </a:r>
          </a:p>
          <a:p>
            <a:r>
              <a:rPr lang="en-US" altLang="ja-JP" sz="2400" dirty="0" smtClean="0">
                <a:solidFill>
                  <a:schemeClr val="tx1"/>
                </a:solidFill>
                <a:latin typeface="Courier New" pitchFamily="49" charset="0"/>
                <a:cs typeface="Courier New" pitchFamily="49" charset="0"/>
              </a:rPr>
              <a:t>  a[2,4]</a:t>
            </a:r>
          </a:p>
          <a:p>
            <a:endParaRPr lang="en-US" altLang="ja-JP" sz="2400" dirty="0" smtClean="0">
              <a:solidFill>
                <a:schemeClr val="tx1"/>
              </a:solidFill>
              <a:latin typeface="Courier New" pitchFamily="49" charset="0"/>
              <a:cs typeface="Courier New" pitchFamily="49"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（数学・情報科学の）配列</a:t>
            </a:r>
            <a:r>
              <a:rPr lang="ja-JP" altLang="en-US" dirty="0" smtClean="0"/>
              <a:t>（</a:t>
            </a:r>
            <a:r>
              <a:rPr lang="en-US" altLang="ja-JP" dirty="0" smtClean="0"/>
              <a:t>Array</a:t>
            </a:r>
            <a:r>
              <a:rPr lang="ja-JP" altLang="en-US" dirty="0" smtClean="0"/>
              <a:t>）</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smtClean="0"/>
              <a:t>複数の値をひとまとめにして扱う</a:t>
            </a:r>
            <a:endParaRPr lang="en-US" altLang="ja-JP" dirty="0" smtClean="0"/>
          </a:p>
          <a:p>
            <a:pPr>
              <a:buFont typeface="Wingdings" pitchFamily="2" charset="2"/>
              <a:buChar char="l"/>
            </a:pPr>
            <a:endParaRPr lang="en-US" altLang="ja-JP" dirty="0" smtClean="0"/>
          </a:p>
          <a:p>
            <a:pPr>
              <a:buFont typeface="Wingdings" pitchFamily="2" charset="2"/>
              <a:buChar char="l"/>
            </a:pPr>
            <a:endParaRPr lang="en-US" altLang="ja-JP" dirty="0" smtClean="0"/>
          </a:p>
          <a:p>
            <a:endParaRPr lang="en-US" altLang="ja-JP" dirty="0" smtClean="0"/>
          </a:p>
          <a:p>
            <a:endParaRPr lang="en-US" altLang="ja-JP" dirty="0" smtClean="0"/>
          </a:p>
          <a:p>
            <a:pPr>
              <a:buFont typeface="Wingdings" pitchFamily="2" charset="2"/>
              <a:buChar char="l"/>
            </a:pPr>
            <a:r>
              <a:rPr lang="ja-JP" altLang="en-US" dirty="0" smtClean="0"/>
              <a:t>配列</a:t>
            </a:r>
            <a:r>
              <a:rPr lang="en-US" altLang="ja-JP" dirty="0" smtClean="0"/>
              <a:t>[</a:t>
            </a:r>
            <a:r>
              <a:rPr lang="ja-JP" altLang="en-US" dirty="0" smtClean="0"/>
              <a:t>位置</a:t>
            </a:r>
            <a:r>
              <a:rPr lang="en-US" altLang="ja-JP" dirty="0" smtClean="0"/>
              <a:t>] </a:t>
            </a:r>
            <a:r>
              <a:rPr lang="ja-JP" altLang="en-US" dirty="0" smtClean="0"/>
              <a:t>で特定位置の値をゲット</a:t>
            </a:r>
            <a:r>
              <a:rPr lang="en-US" altLang="ja-JP" dirty="0" smtClean="0"/>
              <a:t>/</a:t>
            </a:r>
            <a:r>
              <a:rPr lang="ja-JP" altLang="en-US" dirty="0" smtClean="0"/>
              <a:t>セット</a:t>
            </a:r>
            <a:endParaRPr lang="en-US" altLang="ja-JP" dirty="0" smtClean="0"/>
          </a:p>
          <a:p>
            <a:pPr lvl="1">
              <a:buFont typeface="Wingdings" pitchFamily="2" charset="2"/>
              <a:buChar char="l"/>
            </a:pPr>
            <a:r>
              <a:rPr lang="ja-JP" altLang="en-US" dirty="0" smtClean="0"/>
              <a:t>先頭の位置はゼロ</a:t>
            </a:r>
            <a:endParaRPr lang="en-US" altLang="ja-JP" dirty="0" smtClean="0"/>
          </a:p>
          <a:p>
            <a:pPr>
              <a:buFont typeface="Wingdings" pitchFamily="2" charset="2"/>
              <a:buChar char="l"/>
            </a:pPr>
            <a:r>
              <a:rPr lang="ja-JP" altLang="en-US" dirty="0" smtClean="0"/>
              <a:t>文字列と同様に複数を同時に取ってくることもできる</a:t>
            </a:r>
            <a:endParaRPr lang="en-US" altLang="ja-JP" dirty="0" smtClean="0"/>
          </a:p>
          <a:p>
            <a:pPr lvl="1">
              <a:buFont typeface="Wingdings" pitchFamily="2" charset="2"/>
              <a:buChar char="l"/>
            </a:pPr>
            <a:r>
              <a:rPr lang="ja-JP" altLang="en-US" dirty="0" smtClean="0"/>
              <a:t>配列</a:t>
            </a:r>
            <a:r>
              <a:rPr lang="en-US" altLang="ja-JP" dirty="0" smtClean="0"/>
              <a:t>[</a:t>
            </a:r>
            <a:r>
              <a:rPr lang="ja-JP" altLang="en-US" dirty="0" smtClean="0"/>
              <a:t>位置</a:t>
            </a:r>
            <a:r>
              <a:rPr lang="en-US" altLang="ja-JP" dirty="0" smtClean="0"/>
              <a:t>..</a:t>
            </a:r>
            <a:r>
              <a:rPr lang="ja-JP" altLang="en-US" dirty="0" smtClean="0"/>
              <a:t>位置</a:t>
            </a:r>
            <a:r>
              <a:rPr lang="en-US" altLang="ja-JP" dirty="0" smtClean="0"/>
              <a:t>]</a:t>
            </a:r>
          </a:p>
          <a:p>
            <a:pPr lvl="1">
              <a:buFont typeface="Wingdings" pitchFamily="2" charset="2"/>
              <a:buChar char="l"/>
            </a:pPr>
            <a:r>
              <a:rPr lang="ja-JP" altLang="en-US" dirty="0" smtClean="0"/>
              <a:t>配列</a:t>
            </a:r>
            <a:r>
              <a:rPr lang="en-US" altLang="ja-JP" dirty="0" smtClean="0"/>
              <a:t>[</a:t>
            </a:r>
            <a:r>
              <a:rPr lang="ja-JP" altLang="en-US" dirty="0" smtClean="0"/>
              <a:t>位置</a:t>
            </a:r>
            <a:r>
              <a:rPr lang="en-US" altLang="ja-JP" dirty="0" smtClean="0"/>
              <a:t>, </a:t>
            </a:r>
            <a:r>
              <a:rPr lang="ja-JP" altLang="en-US" dirty="0" smtClean="0"/>
              <a:t>個数</a:t>
            </a:r>
            <a:r>
              <a:rPr lang="en-US" altLang="ja-JP" dirty="0" smtClean="0"/>
              <a:t>]</a:t>
            </a:r>
          </a:p>
        </p:txBody>
      </p:sp>
      <p:sp>
        <p:nvSpPr>
          <p:cNvPr id="4" name="正方形/長方形 3"/>
          <p:cNvSpPr/>
          <p:nvPr/>
        </p:nvSpPr>
        <p:spPr>
          <a:xfrm>
            <a:off x="611560" y="1772816"/>
            <a:ext cx="792088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400" dirty="0" smtClean="0">
                <a:solidFill>
                  <a:schemeClr val="tx1"/>
                </a:solidFill>
                <a:latin typeface="Courier New" pitchFamily="49" charset="0"/>
                <a:cs typeface="Courier New" pitchFamily="49" charset="0"/>
              </a:rPr>
              <a:t>  a = [ 3, 4, 5 ]</a:t>
            </a:r>
          </a:p>
          <a:p>
            <a:r>
              <a:rPr lang="en-US" altLang="ja-JP" sz="2400" dirty="0" smtClean="0">
                <a:solidFill>
                  <a:schemeClr val="tx1"/>
                </a:solidFill>
                <a:latin typeface="Courier New" pitchFamily="49" charset="0"/>
                <a:cs typeface="Courier New" pitchFamily="49" charset="0"/>
              </a:rPr>
              <a:t>  b = [ 1, 2 ]</a:t>
            </a:r>
          </a:p>
          <a:p>
            <a:r>
              <a:rPr lang="en-US" altLang="ja-JP" sz="2400" dirty="0" smtClean="0">
                <a:solidFill>
                  <a:schemeClr val="tx1"/>
                </a:solidFill>
                <a:latin typeface="Courier New" pitchFamily="49" charset="0"/>
                <a:cs typeface="Courier New" pitchFamily="49" charset="0"/>
              </a:rPr>
              <a:t>  c = a + b</a:t>
            </a:r>
          </a:p>
          <a:p>
            <a:r>
              <a:rPr lang="en-US" altLang="ja-JP" sz="2400" dirty="0" smtClean="0">
                <a:solidFill>
                  <a:schemeClr val="tx1"/>
                </a:solidFill>
                <a:latin typeface="Courier New" pitchFamily="49" charset="0"/>
                <a:cs typeface="Courier New" pitchFamily="49" charset="0"/>
              </a:rPr>
              <a:t>  c[2]</a:t>
            </a:r>
          </a:p>
          <a:p>
            <a:r>
              <a:rPr lang="en-US" altLang="ja-JP" sz="2400" dirty="0" smtClean="0">
                <a:solidFill>
                  <a:schemeClr val="tx1"/>
                </a:solidFill>
                <a:latin typeface="Courier New" pitchFamily="49" charset="0"/>
                <a:cs typeface="Courier New" pitchFamily="49" charset="0"/>
              </a:rPr>
              <a:t>  c[2] = 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画面表示</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kumimoji="1" lang="en-US" altLang="ja-JP" dirty="0" smtClean="0"/>
              <a:t>print	</a:t>
            </a:r>
            <a:r>
              <a:rPr kumimoji="1" lang="ja-JP" altLang="en-US" dirty="0" smtClean="0"/>
              <a:t>表示</a:t>
            </a:r>
            <a:endParaRPr kumimoji="1" lang="en-US" altLang="ja-JP" dirty="0" smtClean="0"/>
          </a:p>
          <a:p>
            <a:pPr>
              <a:buFont typeface="Wingdings" pitchFamily="2" charset="2"/>
              <a:buChar char="l"/>
            </a:pPr>
            <a:r>
              <a:rPr lang="en-US" altLang="ja-JP" dirty="0" smtClean="0"/>
              <a:t>puts	</a:t>
            </a:r>
            <a:r>
              <a:rPr lang="ja-JP" altLang="en-US" dirty="0" smtClean="0"/>
              <a:t>表示した後、改行</a:t>
            </a:r>
            <a:endParaRPr lang="en-US" altLang="ja-JP" dirty="0" smtClean="0"/>
          </a:p>
          <a:p>
            <a:pPr>
              <a:buFont typeface="Wingdings" pitchFamily="2" charset="2"/>
              <a:buChar char="l"/>
            </a:pPr>
            <a:r>
              <a:rPr kumimoji="1" lang="en-US" altLang="ja-JP" dirty="0" smtClean="0"/>
              <a:t>p		</a:t>
            </a:r>
            <a:r>
              <a:rPr kumimoji="1" lang="ja-JP" altLang="en-US" dirty="0" smtClean="0"/>
              <a:t>オブジェクトの外見を表示</a:t>
            </a:r>
            <a:endParaRPr kumimoji="1" lang="ja-JP" altLang="en-US" dirty="0"/>
          </a:p>
        </p:txBody>
      </p:sp>
      <p:sp>
        <p:nvSpPr>
          <p:cNvPr id="4" name="正方形/長方形 3"/>
          <p:cNvSpPr/>
          <p:nvPr/>
        </p:nvSpPr>
        <p:spPr>
          <a:xfrm>
            <a:off x="539552" y="3212976"/>
            <a:ext cx="7920880"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400" dirty="0" smtClean="0">
                <a:solidFill>
                  <a:schemeClr val="tx1"/>
                </a:solidFill>
                <a:latin typeface="Courier New" pitchFamily="49" charset="0"/>
                <a:cs typeface="Courier New" pitchFamily="49" charset="0"/>
              </a:rPr>
              <a:t>  a = "this is test"</a:t>
            </a:r>
          </a:p>
          <a:p>
            <a:r>
              <a:rPr lang="en-US" altLang="ja-JP" sz="2400" dirty="0" smtClean="0">
                <a:solidFill>
                  <a:schemeClr val="tx1"/>
                </a:solidFill>
                <a:latin typeface="Courier New" pitchFamily="49" charset="0"/>
                <a:cs typeface="Courier New" pitchFamily="49" charset="0"/>
              </a:rPr>
              <a:t>  b = 1</a:t>
            </a:r>
          </a:p>
          <a:p>
            <a:r>
              <a:rPr lang="en-US" altLang="ja-JP" sz="2400" dirty="0" smtClean="0">
                <a:solidFill>
                  <a:schemeClr val="tx1"/>
                </a:solidFill>
                <a:latin typeface="Courier New" pitchFamily="49" charset="0"/>
                <a:cs typeface="Courier New" pitchFamily="49" charset="0"/>
              </a:rPr>
              <a:t>  print a</a:t>
            </a:r>
          </a:p>
          <a:p>
            <a:r>
              <a:rPr lang="en-US" altLang="ja-JP" sz="2400" dirty="0" smtClean="0">
                <a:solidFill>
                  <a:schemeClr val="tx1"/>
                </a:solidFill>
                <a:latin typeface="Courier New" pitchFamily="49" charset="0"/>
                <a:cs typeface="Courier New" pitchFamily="49" charset="0"/>
              </a:rPr>
              <a:t>  print a, b</a:t>
            </a:r>
          </a:p>
          <a:p>
            <a:r>
              <a:rPr lang="en-US" altLang="ja-JP" sz="2400" dirty="0" smtClean="0">
                <a:solidFill>
                  <a:schemeClr val="tx1"/>
                </a:solidFill>
                <a:latin typeface="Courier New" pitchFamily="49" charset="0"/>
                <a:cs typeface="Courier New" pitchFamily="49" charset="0"/>
              </a:rPr>
              <a:t>  puts a</a:t>
            </a:r>
          </a:p>
          <a:p>
            <a:r>
              <a:rPr lang="en-US" altLang="ja-JP" sz="2400" dirty="0" smtClean="0">
                <a:solidFill>
                  <a:schemeClr val="tx1"/>
                </a:solidFill>
                <a:latin typeface="Courier New" pitchFamily="49" charset="0"/>
                <a:cs typeface="Courier New" pitchFamily="49" charset="0"/>
              </a:rPr>
              <a:t>  puts a, b</a:t>
            </a:r>
          </a:p>
          <a:p>
            <a:r>
              <a:rPr lang="en-US" altLang="ja-JP" sz="2400" dirty="0" smtClean="0">
                <a:solidFill>
                  <a:schemeClr val="tx1"/>
                </a:solidFill>
                <a:latin typeface="Courier New" pitchFamily="49" charset="0"/>
                <a:cs typeface="Courier New" pitchFamily="49" charset="0"/>
              </a:rPr>
              <a:t>  p a</a:t>
            </a:r>
          </a:p>
          <a:p>
            <a:endParaRPr lang="en-US" altLang="ja-JP" sz="2400" dirty="0" smtClean="0">
              <a:solidFill>
                <a:schemeClr val="tx1"/>
              </a:solidFill>
              <a:latin typeface="Courier New" pitchFamily="49" charset="0"/>
              <a:cs typeface="Courier New" pitchFamily="49"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Bioruby</a:t>
            </a:r>
            <a:r>
              <a:rPr lang="ja-JP" altLang="en-US" dirty="0" smtClean="0"/>
              <a:t> </a:t>
            </a:r>
            <a:r>
              <a:rPr lang="en-US" altLang="ja-JP" dirty="0" smtClean="0"/>
              <a:t>Shell </a:t>
            </a:r>
            <a:r>
              <a:rPr lang="ja-JP" altLang="en-US" dirty="0" smtClean="0"/>
              <a:t>の起動</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en-US" altLang="ja-JP" dirty="0" smtClean="0"/>
              <a:t>Windows</a:t>
            </a:r>
          </a:p>
          <a:p>
            <a:pPr lvl="1">
              <a:buFont typeface="Wingdings" pitchFamily="2" charset="2"/>
              <a:buChar char="l"/>
            </a:pPr>
            <a:r>
              <a:rPr lang="ja-JP" altLang="en-US" dirty="0" smtClean="0"/>
              <a:t>「スタート」→「すべてのプログラム」→「</a:t>
            </a:r>
            <a:r>
              <a:rPr lang="en-US" altLang="ja-JP" dirty="0" smtClean="0"/>
              <a:t>Ruby 1.9.3-p194</a:t>
            </a:r>
            <a:r>
              <a:rPr lang="ja-JP" altLang="en-US" dirty="0" smtClean="0"/>
              <a:t>」→「</a:t>
            </a:r>
            <a:r>
              <a:rPr lang="en-US" altLang="ja-JP" dirty="0" smtClean="0"/>
              <a:t>Start Command Prompt with Ruby</a:t>
            </a:r>
            <a:r>
              <a:rPr lang="ja-JP" altLang="en-US" dirty="0" smtClean="0"/>
              <a:t>」をクリック</a:t>
            </a:r>
            <a:endParaRPr lang="en-US" altLang="ja-JP" dirty="0" smtClean="0"/>
          </a:p>
          <a:p>
            <a:pPr lvl="1">
              <a:buFont typeface="Wingdings" pitchFamily="2" charset="2"/>
              <a:buChar char="l"/>
            </a:pPr>
            <a:r>
              <a:rPr lang="ja-JP" altLang="en-US" dirty="0" smtClean="0"/>
              <a:t>「</a:t>
            </a:r>
            <a:r>
              <a:rPr lang="en-US" altLang="ja-JP" dirty="0" err="1" smtClean="0"/>
              <a:t>bioruby</a:t>
            </a:r>
            <a:r>
              <a:rPr lang="ja-JP" altLang="en-US" dirty="0" smtClean="0"/>
              <a:t>」と入力して</a:t>
            </a:r>
            <a:r>
              <a:rPr lang="en-US" altLang="ja-JP" dirty="0" smtClean="0"/>
              <a:t>Enter</a:t>
            </a:r>
          </a:p>
          <a:p>
            <a:pPr>
              <a:buFont typeface="Wingdings" pitchFamily="2" charset="2"/>
              <a:buChar char="l"/>
            </a:pPr>
            <a:r>
              <a:rPr kumimoji="1" lang="en-US" altLang="ja-JP" dirty="0" smtClean="0"/>
              <a:t>Mac</a:t>
            </a:r>
          </a:p>
          <a:p>
            <a:pPr lvl="1">
              <a:buFont typeface="Wingdings" pitchFamily="2" charset="2"/>
              <a:buChar char="l"/>
            </a:pPr>
            <a:r>
              <a:rPr kumimoji="1" lang="en-US" altLang="ja-JP" dirty="0" smtClean="0"/>
              <a:t>Terminal</a:t>
            </a:r>
            <a:r>
              <a:rPr kumimoji="1" lang="ja-JP" altLang="en-US" dirty="0" smtClean="0"/>
              <a:t>の新規ウインドウで</a:t>
            </a:r>
            <a:r>
              <a:rPr lang="ja-JP" altLang="en-US" dirty="0" smtClean="0"/>
              <a:t>「</a:t>
            </a:r>
            <a:r>
              <a:rPr lang="en-US" altLang="ja-JP" dirty="0" err="1" smtClean="0"/>
              <a:t>bioruby</a:t>
            </a:r>
            <a:r>
              <a:rPr lang="ja-JP" altLang="en-US" dirty="0" smtClean="0"/>
              <a:t>」と入力して</a:t>
            </a:r>
            <a:r>
              <a:rPr lang="en-US" altLang="ja-JP" dirty="0" smtClean="0"/>
              <a:t>Enter</a:t>
            </a:r>
          </a:p>
        </p:txBody>
      </p:sp>
      <p:pic>
        <p:nvPicPr>
          <p:cNvPr id="5" name="図 4" descr="biorubyshell.png"/>
          <p:cNvPicPr>
            <a:picLocks noChangeAspect="1"/>
          </p:cNvPicPr>
          <p:nvPr/>
        </p:nvPicPr>
        <p:blipFill>
          <a:blip r:embed="rId2" cstate="print"/>
          <a:stretch>
            <a:fillRect/>
          </a:stretch>
        </p:blipFill>
        <p:spPr>
          <a:xfrm>
            <a:off x="899592" y="4005064"/>
            <a:ext cx="7580953" cy="49777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en-US" altLang="ja-JP" dirty="0" smtClean="0"/>
              <a:t> Shell</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smtClean="0"/>
              <a:t>基本は</a:t>
            </a:r>
            <a:r>
              <a:rPr lang="en-US" altLang="ja-JP" dirty="0" err="1" smtClean="0"/>
              <a:t>irb</a:t>
            </a:r>
            <a:r>
              <a:rPr lang="ja-JP" altLang="en-US" dirty="0" smtClean="0"/>
              <a:t>と同じ対話的</a:t>
            </a:r>
            <a:r>
              <a:rPr lang="en-US" altLang="ja-JP" dirty="0" smtClean="0"/>
              <a:t>Ruby</a:t>
            </a:r>
            <a:r>
              <a:rPr lang="ja-JP" altLang="en-US" dirty="0" smtClean="0"/>
              <a:t>環境</a:t>
            </a:r>
            <a:endParaRPr lang="en-US" altLang="ja-JP" dirty="0" smtClean="0"/>
          </a:p>
          <a:p>
            <a:pPr>
              <a:buFont typeface="Wingdings" pitchFamily="2" charset="2"/>
              <a:buChar char="l"/>
            </a:pPr>
            <a:r>
              <a:rPr lang="ja-JP" altLang="en-US" dirty="0" smtClean="0"/>
              <a:t>バイオインフォ用のコマンドが追加されている</a:t>
            </a:r>
            <a:endParaRPr lang="en-US" altLang="ja-JP" dirty="0" smtClean="0"/>
          </a:p>
          <a:p>
            <a:pPr>
              <a:buFont typeface="Wingdings" pitchFamily="2" charset="2"/>
              <a:buChar char="l"/>
            </a:pPr>
            <a:r>
              <a:rPr kumimoji="1" lang="ja-JP" altLang="en-US" dirty="0" smtClean="0"/>
              <a:t>終了時に入力の履歴や変数を保存し、次回起動時に復元してくれる</a:t>
            </a:r>
            <a:endParaRPr lang="en-US" altLang="ja-JP" dirty="0" smtClean="0"/>
          </a:p>
          <a:p>
            <a:pPr lvl="1">
              <a:buFont typeface="Wingdings" pitchFamily="2" charset="2"/>
              <a:buChar char="l"/>
            </a:pPr>
            <a:r>
              <a:rPr kumimoji="1" lang="ja-JP" altLang="en-US" dirty="0" smtClean="0"/>
              <a:t>複数同時起動した場合は最後に保存したもののみ有効</a:t>
            </a:r>
            <a:endParaRPr kumimoji="1" lang="en-US" altLang="ja-JP" dirty="0" smtClean="0"/>
          </a:p>
          <a:p>
            <a:pPr lvl="2">
              <a:buFont typeface="Wingdings" pitchFamily="2" charset="2"/>
              <a:buChar char="l"/>
            </a:pPr>
            <a:r>
              <a:rPr lang="ja-JP" altLang="en-US" dirty="0" smtClean="0"/>
              <a:t>応用として、</a:t>
            </a:r>
            <a:r>
              <a:rPr lang="en-US" altLang="ja-JP" dirty="0" err="1" smtClean="0"/>
              <a:t>bioruby</a:t>
            </a:r>
            <a:r>
              <a:rPr lang="ja-JP" altLang="en-US" dirty="0" smtClean="0"/>
              <a:t>コマンドにオプションを付けてプロジェクト名を付けることで複数同時起動も可能</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Ruby </a:t>
            </a:r>
            <a:r>
              <a:rPr kumimoji="1" lang="ja-JP" altLang="en-US" dirty="0" smtClean="0"/>
              <a:t>とは？</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smtClean="0"/>
              <a:t>コンピュータ用の「言語」のひとつ</a:t>
            </a:r>
            <a:endParaRPr lang="en-US" altLang="ja-JP" dirty="0" smtClean="0"/>
          </a:p>
          <a:p>
            <a:pPr>
              <a:buFont typeface="Wingdings" pitchFamily="2" charset="2"/>
              <a:buChar char="l"/>
            </a:pPr>
            <a:r>
              <a:rPr lang="ja-JP" altLang="en-US" dirty="0" smtClean="0"/>
              <a:t>オブジェクト指向スクリプト言語</a:t>
            </a:r>
            <a:endParaRPr lang="en-US" altLang="ja-JP" dirty="0" smtClean="0"/>
          </a:p>
          <a:p>
            <a:pPr>
              <a:buFont typeface="Wingdings" pitchFamily="2" charset="2"/>
              <a:buChar char="l"/>
            </a:pPr>
            <a:r>
              <a:rPr lang="ja-JP" altLang="en-US" dirty="0" smtClean="0"/>
              <a:t>日本発、世界に広まったソフトウェア</a:t>
            </a:r>
            <a:endParaRPr lang="en-US" altLang="ja-JP" dirty="0" smtClean="0"/>
          </a:p>
          <a:p>
            <a:pPr lvl="1">
              <a:buFont typeface="Wingdings" pitchFamily="2" charset="2"/>
              <a:buChar char="l"/>
            </a:pPr>
            <a:r>
              <a:rPr lang="ja-JP" altLang="en-US" dirty="0" smtClean="0"/>
              <a:t>作者： まつもとゆきひろ氏</a:t>
            </a:r>
            <a:endParaRPr lang="en-US" altLang="ja-JP" dirty="0" smtClean="0"/>
          </a:p>
          <a:p>
            <a:pPr lvl="1">
              <a:buFont typeface="Wingdings" pitchFamily="2" charset="2"/>
              <a:buChar char="l"/>
            </a:pPr>
            <a:r>
              <a:rPr lang="en-US" altLang="ja-JP" dirty="0" smtClean="0"/>
              <a:t>1995</a:t>
            </a:r>
            <a:r>
              <a:rPr lang="ja-JP" altLang="en-US" dirty="0" smtClean="0"/>
              <a:t>年に最初のバージョン</a:t>
            </a:r>
            <a:endParaRPr lang="en-US" altLang="ja-JP" dirty="0" smtClean="0"/>
          </a:p>
          <a:p>
            <a:pPr lvl="1">
              <a:buFont typeface="Wingdings" pitchFamily="2" charset="2"/>
              <a:buChar char="l"/>
            </a:pPr>
            <a:r>
              <a:rPr lang="ja-JP" altLang="en-US" dirty="0" smtClean="0"/>
              <a:t>世界中で利用されている</a:t>
            </a:r>
            <a:endParaRPr lang="en-US" altLang="ja-JP" dirty="0" smtClean="0"/>
          </a:p>
          <a:p>
            <a:pPr lvl="1">
              <a:buFont typeface="Wingdings" pitchFamily="2" charset="2"/>
              <a:buChar char="l"/>
            </a:pPr>
            <a:r>
              <a:rPr lang="ja-JP" altLang="en-US" dirty="0" smtClean="0"/>
              <a:t>国際的開発体制</a:t>
            </a:r>
            <a:endParaRPr lang="en-US" altLang="ja-JP" dirty="0" smtClean="0"/>
          </a:p>
          <a:p>
            <a:pPr>
              <a:buFont typeface="Wingdings" pitchFamily="2" charset="2"/>
              <a:buChar char="l"/>
            </a:pPr>
            <a:r>
              <a:rPr lang="ja-JP" altLang="en-US" dirty="0" smtClean="0"/>
              <a:t>フリーソフトウェア</a:t>
            </a:r>
            <a:endParaRPr lang="en-US" altLang="ja-JP" dirty="0" smtClean="0"/>
          </a:p>
          <a:p>
            <a:pPr lvl="1">
              <a:buFont typeface="Wingdings" pitchFamily="2" charset="2"/>
              <a:buChar char="l"/>
            </a:pPr>
            <a:r>
              <a:rPr lang="ja-JP" altLang="en-US" dirty="0" smtClean="0"/>
              <a:t>配布・利用・改変が自由</a:t>
            </a:r>
            <a:endParaRPr lang="en-US" altLang="ja-JP" dirty="0" smtClean="0"/>
          </a:p>
          <a:p>
            <a:pPr>
              <a:buFont typeface="Wingdings" pitchFamily="2" charset="2"/>
              <a:buChar char="l"/>
            </a:pPr>
            <a:r>
              <a:rPr lang="en-US" altLang="ja-JP" dirty="0" smtClean="0"/>
              <a:t>http://www.ruby-lang.org/</a:t>
            </a:r>
          </a:p>
        </p:txBody>
      </p:sp>
      <p:sp>
        <p:nvSpPr>
          <p:cNvPr id="5" name="テキスト ボックス 4"/>
          <p:cNvSpPr txBox="1"/>
          <p:nvPr/>
        </p:nvSpPr>
        <p:spPr>
          <a:xfrm>
            <a:off x="6200566" y="6937647"/>
            <a:ext cx="2943434" cy="307777"/>
          </a:xfrm>
          <a:prstGeom prst="rect">
            <a:avLst/>
          </a:prstGeom>
          <a:noFill/>
        </p:spPr>
        <p:txBody>
          <a:bodyPr wrap="none" rtlCol="0">
            <a:spAutoFit/>
          </a:bodyPr>
          <a:lstStyle/>
          <a:p>
            <a:r>
              <a:rPr kumimoji="1" lang="en-US" altLang="ja-JP" sz="1400" dirty="0" smtClean="0"/>
              <a:t>(</a:t>
            </a:r>
            <a:r>
              <a:rPr kumimoji="1" lang="en-US" altLang="ja-JP" sz="1400" dirty="0" err="1" smtClean="0"/>
              <a:t>WikiPedia</a:t>
            </a:r>
            <a:r>
              <a:rPr lang="en-US" altLang="ja-JP" sz="1400" dirty="0" smtClean="0"/>
              <a:t>: Yukihiro_Matsumoto.JPG)</a:t>
            </a:r>
            <a:endParaRPr kumimoji="1" lang="ja-JP" altLang="en-US" sz="1400" dirty="0"/>
          </a:p>
        </p:txBody>
      </p:sp>
      <p:pic>
        <p:nvPicPr>
          <p:cNvPr id="5123" name="Picture 3"/>
          <p:cNvPicPr>
            <a:picLocks noChangeAspect="1" noChangeArrowheads="1"/>
          </p:cNvPicPr>
          <p:nvPr/>
        </p:nvPicPr>
        <p:blipFill>
          <a:blip r:embed="rId2" cstate="print"/>
          <a:srcRect/>
          <a:stretch>
            <a:fillRect/>
          </a:stretch>
        </p:blipFill>
        <p:spPr bwMode="auto">
          <a:xfrm>
            <a:off x="5617166" y="4201424"/>
            <a:ext cx="3526834" cy="26565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en-US" altLang="ja-JP" dirty="0" smtClean="0"/>
              <a:t> Shell </a:t>
            </a:r>
            <a:r>
              <a:rPr kumimoji="1" lang="ja-JP" altLang="en-US" dirty="0" smtClean="0"/>
              <a:t>の便利コマンド</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kumimoji="1" lang="en-US" altLang="ja-JP" dirty="0" err="1" smtClean="0"/>
              <a:t>codontable</a:t>
            </a:r>
            <a:endParaRPr kumimoji="1" lang="ja-JP" altLang="en-US" dirty="0"/>
          </a:p>
        </p:txBody>
      </p:sp>
      <p:pic>
        <p:nvPicPr>
          <p:cNvPr id="4" name="図 3" descr="codontable.png"/>
          <p:cNvPicPr>
            <a:picLocks noChangeAspect="1"/>
          </p:cNvPicPr>
          <p:nvPr/>
        </p:nvPicPr>
        <p:blipFill>
          <a:blip r:embed="rId2" cstate="print"/>
          <a:stretch>
            <a:fillRect/>
          </a:stretch>
        </p:blipFill>
        <p:spPr>
          <a:xfrm>
            <a:off x="899592" y="1844824"/>
            <a:ext cx="7580953" cy="622222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en-US" altLang="ja-JP" dirty="0" smtClean="0"/>
              <a:t> Shell</a:t>
            </a:r>
            <a:r>
              <a:rPr kumimoji="1" lang="ja-JP" altLang="en-US" dirty="0" smtClean="0"/>
              <a:t>の面白いコマンド</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kumimoji="1" lang="en-US" altLang="ja-JP" dirty="0" err="1" smtClean="0"/>
              <a:t>doublehelix</a:t>
            </a:r>
            <a:endParaRPr kumimoji="1" lang="en-US" altLang="ja-JP" dirty="0" smtClean="0"/>
          </a:p>
          <a:p>
            <a:pPr lvl="1">
              <a:buFont typeface="Wingdings" pitchFamily="2" charset="2"/>
              <a:buChar char="l"/>
            </a:pPr>
            <a:r>
              <a:rPr kumimoji="1" lang="en-US" altLang="ja-JP" dirty="0" smtClean="0"/>
              <a:t>DNA</a:t>
            </a:r>
            <a:r>
              <a:rPr kumimoji="1" lang="ja-JP" altLang="en-US" dirty="0" smtClean="0"/>
              <a:t>塩基</a:t>
            </a:r>
            <a:r>
              <a:rPr lang="ja-JP" altLang="en-US" dirty="0" smtClean="0"/>
              <a:t>配列を二重螺旋っぽく表示</a:t>
            </a:r>
            <a:endParaRPr lang="en-US" altLang="ja-JP" dirty="0" smtClean="0"/>
          </a:p>
        </p:txBody>
      </p:sp>
      <p:pic>
        <p:nvPicPr>
          <p:cNvPr id="4" name="図 3" descr="doublehelix.png"/>
          <p:cNvPicPr>
            <a:picLocks noChangeAspect="1"/>
          </p:cNvPicPr>
          <p:nvPr/>
        </p:nvPicPr>
        <p:blipFill>
          <a:blip r:embed="rId2" cstate="print"/>
          <a:srcRect t="27482"/>
          <a:stretch>
            <a:fillRect/>
          </a:stretch>
        </p:blipFill>
        <p:spPr>
          <a:xfrm>
            <a:off x="827584" y="2339646"/>
            <a:ext cx="7580953" cy="36096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BioRuby</a:t>
            </a:r>
            <a:r>
              <a:rPr lang="en-US" altLang="ja-JP" dirty="0" smtClean="0"/>
              <a:t> Shell</a:t>
            </a:r>
            <a:r>
              <a:rPr lang="ja-JP" altLang="en-US" dirty="0" smtClean="0"/>
              <a:t>の面白いコマンド</a:t>
            </a:r>
            <a:endParaRPr kumimoji="1" lang="ja-JP" altLang="en-US" dirty="0"/>
          </a:p>
        </p:txBody>
      </p:sp>
      <p:sp>
        <p:nvSpPr>
          <p:cNvPr id="5" name="コンテンツ プレースホルダ 4"/>
          <p:cNvSpPr>
            <a:spLocks noGrp="1"/>
          </p:cNvSpPr>
          <p:nvPr>
            <p:ph idx="1"/>
          </p:nvPr>
        </p:nvSpPr>
        <p:spPr/>
        <p:txBody>
          <a:bodyPr/>
          <a:lstStyle/>
          <a:p>
            <a:pPr>
              <a:buFont typeface="Wingdings" pitchFamily="2" charset="2"/>
              <a:buChar char="l"/>
            </a:pPr>
            <a:r>
              <a:rPr kumimoji="1" lang="en-US" altLang="ja-JP" dirty="0" smtClean="0"/>
              <a:t>DNA music </a:t>
            </a:r>
            <a:r>
              <a:rPr lang="ja-JP" altLang="en-US" dirty="0" smtClean="0"/>
              <a:t>の</a:t>
            </a:r>
            <a:r>
              <a:rPr lang="en-US" altLang="ja-JP" dirty="0" smtClean="0"/>
              <a:t>MIDI</a:t>
            </a:r>
            <a:r>
              <a:rPr lang="ja-JP" altLang="en-US" dirty="0" smtClean="0"/>
              <a:t>ファイルを作成</a:t>
            </a:r>
            <a:endParaRPr kumimoji="1" lang="ja-JP" altLang="en-US" dirty="0"/>
          </a:p>
        </p:txBody>
      </p:sp>
      <p:sp>
        <p:nvSpPr>
          <p:cNvPr id="4" name="正方形/長方形 3"/>
          <p:cNvSpPr/>
          <p:nvPr/>
        </p:nvSpPr>
        <p:spPr>
          <a:xfrm>
            <a:off x="539552" y="1988840"/>
            <a:ext cx="792088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dirty="0" smtClean="0">
                <a:solidFill>
                  <a:schemeClr val="tx1"/>
                </a:solidFill>
                <a:latin typeface="Courier New" pitchFamily="49" charset="0"/>
                <a:cs typeface="Courier New" pitchFamily="49" charset="0"/>
              </a:rPr>
              <a:t>　</a:t>
            </a:r>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配列データ</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s = Bio::Sequence::</a:t>
            </a:r>
            <a:r>
              <a:rPr lang="en-US" altLang="ja-JP" sz="2400" dirty="0" err="1" smtClean="0">
                <a:solidFill>
                  <a:schemeClr val="tx1"/>
                </a:solidFill>
                <a:latin typeface="Courier New" pitchFamily="49" charset="0"/>
                <a:cs typeface="Courier New" pitchFamily="49" charset="0"/>
              </a:rPr>
              <a:t>NA.new</a:t>
            </a:r>
            <a:r>
              <a:rPr lang="en-US" altLang="ja-JP" sz="2400" dirty="0" smtClean="0">
                <a:solidFill>
                  <a:schemeClr val="tx1"/>
                </a:solidFill>
                <a:latin typeface="Courier New" pitchFamily="49" charset="0"/>
                <a:cs typeface="Courier New" pitchFamily="49" charset="0"/>
              </a:rPr>
              <a:t>("</a:t>
            </a:r>
            <a:r>
              <a:rPr lang="en-US" altLang="ja-JP" sz="2400" dirty="0" err="1" smtClean="0">
                <a:solidFill>
                  <a:schemeClr val="tx1"/>
                </a:solidFill>
                <a:latin typeface="Courier New" pitchFamily="49" charset="0"/>
                <a:cs typeface="Courier New" pitchFamily="49" charset="0"/>
              </a:rPr>
              <a:t>atgccc</a:t>
            </a:r>
            <a:r>
              <a:rPr lang="en-US" altLang="ja-JP" sz="2400" dirty="0" smtClean="0">
                <a:solidFill>
                  <a:schemeClr val="tx1"/>
                </a:solidFill>
                <a:latin typeface="Courier New" pitchFamily="49" charset="0"/>
                <a:cs typeface="Courier New" pitchFamily="49" charset="0"/>
              </a:rPr>
              <a:t>")</a:t>
            </a:r>
          </a:p>
          <a:p>
            <a:r>
              <a:rPr lang="en-US" altLang="ja-JP" sz="2400" dirty="0" smtClean="0">
                <a:solidFill>
                  <a:schemeClr val="tx1"/>
                </a:solidFill>
                <a:latin typeface="Courier New" pitchFamily="49" charset="0"/>
                <a:cs typeface="Courier New" pitchFamily="49" charset="0"/>
              </a:rPr>
              <a:t>  # DNA music</a:t>
            </a:r>
          </a:p>
          <a:p>
            <a:r>
              <a:rPr lang="ja-JP" altLang="en-US" sz="2400" dirty="0" smtClean="0">
                <a:solidFill>
                  <a:schemeClr val="tx1"/>
                </a:solidFill>
                <a:latin typeface="Courier New" pitchFamily="49" charset="0"/>
                <a:cs typeface="Courier New" pitchFamily="49" charset="0"/>
              </a:rPr>
              <a:t>　　</a:t>
            </a:r>
            <a:r>
              <a:rPr lang="en-US" altLang="ja-JP" sz="2400" dirty="0" err="1" smtClean="0">
                <a:solidFill>
                  <a:schemeClr val="tx1"/>
                </a:solidFill>
                <a:latin typeface="Courier New" pitchFamily="49" charset="0"/>
                <a:cs typeface="Courier New" pitchFamily="49" charset="0"/>
              </a:rPr>
              <a:t>midifile</a:t>
            </a:r>
            <a:r>
              <a:rPr lang="en-US" altLang="ja-JP" sz="2400" dirty="0" smtClean="0">
                <a:solidFill>
                  <a:schemeClr val="tx1"/>
                </a:solidFill>
                <a:latin typeface="Courier New" pitchFamily="49" charset="0"/>
                <a:cs typeface="Courier New" pitchFamily="49" charset="0"/>
              </a:rPr>
              <a:t>("test.mid", s)</a:t>
            </a:r>
          </a:p>
          <a:p>
            <a:endParaRPr lang="en-US" altLang="ja-JP" sz="2400" dirty="0" smtClean="0">
              <a:solidFill>
                <a:schemeClr val="tx1"/>
              </a:solidFill>
              <a:latin typeface="Courier New" pitchFamily="49" charset="0"/>
              <a:cs typeface="Courier New" pitchFamily="49"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ja-JP" altLang="en-US" dirty="0" smtClean="0"/>
              <a:t>基礎</a:t>
            </a:r>
            <a:r>
              <a:rPr lang="ja-JP" altLang="en-US" dirty="0" smtClean="0"/>
              <a:t>：塩基配列</a:t>
            </a:r>
            <a:endParaRPr kumimoji="1" lang="ja-JP" altLang="en-US" dirty="0"/>
          </a:p>
        </p:txBody>
      </p:sp>
      <p:sp>
        <p:nvSpPr>
          <p:cNvPr id="4" name="正方形/長方形 3"/>
          <p:cNvSpPr/>
          <p:nvPr/>
        </p:nvSpPr>
        <p:spPr>
          <a:xfrm>
            <a:off x="539552" y="1124744"/>
            <a:ext cx="7920880" cy="5256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dirty="0" smtClean="0">
                <a:solidFill>
                  <a:schemeClr val="tx1"/>
                </a:solidFill>
                <a:latin typeface="Courier New" pitchFamily="49" charset="0"/>
                <a:cs typeface="Courier New" pitchFamily="49" charset="0"/>
              </a:rPr>
              <a:t>　</a:t>
            </a:r>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作成</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s = Bio::Sequence::</a:t>
            </a:r>
            <a:r>
              <a:rPr lang="en-US" altLang="ja-JP" sz="2400" dirty="0" err="1" smtClean="0">
                <a:solidFill>
                  <a:schemeClr val="tx1"/>
                </a:solidFill>
                <a:latin typeface="Courier New" pitchFamily="49" charset="0"/>
                <a:cs typeface="Courier New" pitchFamily="49" charset="0"/>
              </a:rPr>
              <a:t>NA.new</a:t>
            </a:r>
            <a:r>
              <a:rPr lang="en-US" altLang="ja-JP" sz="2400" dirty="0" smtClean="0">
                <a:solidFill>
                  <a:schemeClr val="tx1"/>
                </a:solidFill>
                <a:latin typeface="Courier New" pitchFamily="49" charset="0"/>
                <a:cs typeface="Courier New" pitchFamily="49" charset="0"/>
              </a:rPr>
              <a:t>("</a:t>
            </a:r>
            <a:r>
              <a:rPr lang="en-US" altLang="ja-JP" sz="2400" dirty="0" err="1" smtClean="0">
                <a:solidFill>
                  <a:schemeClr val="tx1"/>
                </a:solidFill>
                <a:latin typeface="Courier New" pitchFamily="49" charset="0"/>
                <a:cs typeface="Courier New" pitchFamily="49" charset="0"/>
              </a:rPr>
              <a:t>atgccc</a:t>
            </a:r>
            <a:r>
              <a:rPr lang="en-US" altLang="ja-JP" sz="2400" dirty="0" smtClean="0">
                <a:solidFill>
                  <a:schemeClr val="tx1"/>
                </a:solidFill>
                <a:latin typeface="Courier New" pitchFamily="49" charset="0"/>
                <a:cs typeface="Courier New" pitchFamily="49" charset="0"/>
              </a:rPr>
              <a:t>")</a:t>
            </a: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長さ</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s.length</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分子量</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s.molecular_weight</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塩基組成</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s.composition</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相補鎖の配列</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s.complement</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逆順（生物学的にはあまり意味がない？）</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s.reverse</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アミノ酸への翻訳</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s.translate</a:t>
            </a:r>
            <a:endParaRPr lang="en-US" altLang="ja-JP" sz="2400" dirty="0" smtClean="0">
              <a:solidFill>
                <a:schemeClr val="tx1"/>
              </a:solidFill>
              <a:latin typeface="Courier New" pitchFamily="49" charset="0"/>
              <a:cs typeface="Courier New" pitchFamily="49"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ja-JP" altLang="en-US" dirty="0" smtClean="0"/>
              <a:t>基礎</a:t>
            </a:r>
            <a:r>
              <a:rPr lang="ja-JP" altLang="en-US" dirty="0" smtClean="0"/>
              <a:t>：アミノ酸配列</a:t>
            </a:r>
            <a:endParaRPr kumimoji="1" lang="ja-JP" altLang="en-US" dirty="0"/>
          </a:p>
        </p:txBody>
      </p:sp>
      <p:sp>
        <p:nvSpPr>
          <p:cNvPr id="5" name="コンテンツ プレースホルダ 4"/>
          <p:cNvSpPr>
            <a:spLocks noGrp="1"/>
          </p:cNvSpPr>
          <p:nvPr>
            <p:ph idx="1"/>
          </p:nvPr>
        </p:nvSpPr>
        <p:spPr/>
        <p:txBody>
          <a:bodyPr/>
          <a:lstStyle/>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kumimoji="1" lang="en-US" altLang="ja-JP" dirty="0" smtClean="0"/>
          </a:p>
          <a:p>
            <a:r>
              <a:rPr lang="ja-JP" altLang="en-US" dirty="0" smtClean="0"/>
              <a:t>他は</a:t>
            </a:r>
            <a:r>
              <a:rPr kumimoji="1" lang="en-US" altLang="ja-JP" dirty="0" err="1" smtClean="0"/>
              <a:t>BioRuby</a:t>
            </a:r>
            <a:r>
              <a:rPr lang="ja-JP" altLang="en-US" dirty="0" smtClean="0"/>
              <a:t>に添付</a:t>
            </a:r>
            <a:r>
              <a:rPr kumimoji="1" lang="ja-JP" altLang="en-US" dirty="0" smtClean="0"/>
              <a:t>の文書やサンプルコードを参照</a:t>
            </a:r>
            <a:endParaRPr kumimoji="1" lang="en-US" altLang="ja-JP" dirty="0" smtClean="0"/>
          </a:p>
          <a:p>
            <a:pPr lvl="1">
              <a:buFont typeface="Wingdings" pitchFamily="2" charset="2"/>
              <a:buChar char="l"/>
            </a:pPr>
            <a:r>
              <a:rPr kumimoji="1" lang="en-US" altLang="ja-JP" dirty="0" smtClean="0"/>
              <a:t>Windows</a:t>
            </a:r>
            <a:r>
              <a:rPr kumimoji="1" lang="ja-JP" altLang="en-US" dirty="0" smtClean="0"/>
              <a:t>の場合、</a:t>
            </a:r>
            <a:r>
              <a:rPr lang="en-US" altLang="ja-JP" dirty="0" smtClean="0"/>
              <a:t>C:\Ruby193\lib\ruby\gems\1.9.1\gems\bio-1.4.3   </a:t>
            </a:r>
            <a:r>
              <a:rPr lang="ja-JP" altLang="en-US" dirty="0" smtClean="0"/>
              <a:t>の中に </a:t>
            </a:r>
            <a:r>
              <a:rPr lang="en-US" altLang="ja-JP" dirty="0" smtClean="0"/>
              <a:t>doc </a:t>
            </a:r>
            <a:r>
              <a:rPr lang="ja-JP" altLang="en-US" dirty="0" smtClean="0"/>
              <a:t>や </a:t>
            </a:r>
            <a:r>
              <a:rPr lang="en-US" altLang="ja-JP" dirty="0" smtClean="0"/>
              <a:t>sample </a:t>
            </a:r>
            <a:r>
              <a:rPr lang="ja-JP" altLang="en-US" dirty="0" smtClean="0"/>
              <a:t>というフォルダがある</a:t>
            </a:r>
            <a:endParaRPr lang="en-US" altLang="ja-JP" dirty="0" smtClean="0"/>
          </a:p>
        </p:txBody>
      </p:sp>
      <p:sp>
        <p:nvSpPr>
          <p:cNvPr id="4" name="正方形/長方形 3"/>
          <p:cNvSpPr/>
          <p:nvPr/>
        </p:nvSpPr>
        <p:spPr>
          <a:xfrm>
            <a:off x="539552" y="1196752"/>
            <a:ext cx="7920880"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作成</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a = Bio::Sequence::</a:t>
            </a:r>
            <a:r>
              <a:rPr lang="en-US" altLang="ja-JP" sz="2400" dirty="0" err="1" smtClean="0">
                <a:solidFill>
                  <a:schemeClr val="tx1"/>
                </a:solidFill>
                <a:latin typeface="Courier New" pitchFamily="49" charset="0"/>
                <a:cs typeface="Courier New" pitchFamily="49" charset="0"/>
              </a:rPr>
              <a:t>AA.new</a:t>
            </a:r>
            <a:r>
              <a:rPr lang="en-US" altLang="ja-JP" sz="2400" dirty="0" smtClean="0">
                <a:solidFill>
                  <a:schemeClr val="tx1"/>
                </a:solidFill>
                <a:latin typeface="Courier New" pitchFamily="49" charset="0"/>
                <a:cs typeface="Courier New" pitchFamily="49" charset="0"/>
              </a:rPr>
              <a:t>("DTPGHVDF")</a:t>
            </a: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分子量</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a.molecular_weight</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アミノ酸組成</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a.composition</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 3</a:t>
            </a:r>
            <a:r>
              <a:rPr lang="ja-JP" altLang="en-US" sz="2400" dirty="0" smtClean="0">
                <a:solidFill>
                  <a:schemeClr val="tx1"/>
                </a:solidFill>
                <a:latin typeface="Courier New" pitchFamily="49" charset="0"/>
                <a:cs typeface="Courier New" pitchFamily="49" charset="0"/>
              </a:rPr>
              <a:t>文字コード</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a.codes</a:t>
            </a:r>
            <a:endParaRPr lang="en-US" altLang="ja-JP" sz="2400" dirty="0" smtClean="0">
              <a:solidFill>
                <a:schemeClr val="tx1"/>
              </a:solidFill>
              <a:latin typeface="Courier New" pitchFamily="49" charset="0"/>
              <a:cs typeface="Courier New" pitchFamily="49" charset="0"/>
            </a:endParaRPr>
          </a:p>
          <a:p>
            <a:endParaRPr lang="en-US" altLang="ja-JP" sz="2400" dirty="0" smtClean="0">
              <a:solidFill>
                <a:schemeClr val="tx1"/>
              </a:solidFill>
              <a:latin typeface="Courier New" pitchFamily="49" charset="0"/>
              <a:cs typeface="Courier New" pitchFamily="49" charset="0"/>
            </a:endParaRPr>
          </a:p>
          <a:p>
            <a:endParaRPr lang="en-US" altLang="ja-JP" sz="2400" dirty="0" smtClean="0">
              <a:solidFill>
                <a:schemeClr val="tx1"/>
              </a:solidFill>
              <a:latin typeface="Courier New" pitchFamily="49" charset="0"/>
              <a:cs typeface="Courier New" pitchFamily="49"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ファイルの読み込み</a:t>
            </a:r>
            <a:endParaRPr kumimoji="1" lang="ja-JP" altLang="en-US" dirty="0"/>
          </a:p>
        </p:txBody>
      </p:sp>
      <p:sp>
        <p:nvSpPr>
          <p:cNvPr id="4" name="コンテンツ プレースホルダ 3"/>
          <p:cNvSpPr>
            <a:spLocks noGrp="1"/>
          </p:cNvSpPr>
          <p:nvPr>
            <p:ph idx="1"/>
          </p:nvPr>
        </p:nvSpPr>
        <p:spPr>
          <a:xfrm>
            <a:off x="382588" y="4509120"/>
            <a:ext cx="8378825" cy="1891680"/>
          </a:xfrm>
        </p:spPr>
        <p:txBody>
          <a:bodyPr/>
          <a:lstStyle/>
          <a:p>
            <a:pPr>
              <a:buFont typeface="Wingdings" pitchFamily="2" charset="2"/>
              <a:buChar char="l"/>
            </a:pPr>
            <a:r>
              <a:rPr lang="ja-JP" altLang="en-US" dirty="0" smtClean="0"/>
              <a:t>ファイルフォーマットは自動判別</a:t>
            </a:r>
            <a:endParaRPr lang="en-US" altLang="ja-JP" dirty="0" smtClean="0"/>
          </a:p>
          <a:p>
            <a:pPr lvl="1">
              <a:buFont typeface="Wingdings" pitchFamily="2" charset="2"/>
              <a:buChar char="l"/>
            </a:pPr>
            <a:r>
              <a:rPr lang="ja-JP" altLang="en-US" dirty="0" smtClean="0"/>
              <a:t>手動で指定する方法もあるが略</a:t>
            </a:r>
            <a:endParaRPr lang="en-US" altLang="ja-JP" dirty="0" smtClean="0"/>
          </a:p>
          <a:p>
            <a:pPr lvl="1">
              <a:buFont typeface="Wingdings" pitchFamily="2" charset="2"/>
              <a:buChar char="l"/>
            </a:pPr>
            <a:r>
              <a:rPr lang="ja-JP" altLang="en-US" dirty="0" smtClean="0"/>
              <a:t>判別に失敗する場合はたいがい未対応フォーマット</a:t>
            </a:r>
            <a:endParaRPr kumimoji="1" lang="ja-JP" altLang="en-US" dirty="0"/>
          </a:p>
        </p:txBody>
      </p:sp>
      <p:sp>
        <p:nvSpPr>
          <p:cNvPr id="3" name="正方形/長方形 2"/>
          <p:cNvSpPr/>
          <p:nvPr/>
        </p:nvSpPr>
        <p:spPr>
          <a:xfrm>
            <a:off x="539552" y="1412776"/>
            <a:ext cx="7920880"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2400" dirty="0" smtClean="0">
                <a:solidFill>
                  <a:schemeClr val="tx1"/>
                </a:solidFill>
                <a:latin typeface="Courier New" pitchFamily="49" charset="0"/>
                <a:cs typeface="Courier New" pitchFamily="49" charset="0"/>
              </a:rPr>
              <a:t>  Bio::</a:t>
            </a:r>
            <a:r>
              <a:rPr lang="en-US" altLang="ja-JP" sz="2400" dirty="0" err="1" smtClean="0">
                <a:solidFill>
                  <a:schemeClr val="tx1"/>
                </a:solidFill>
                <a:latin typeface="Courier New" pitchFamily="49" charset="0"/>
                <a:cs typeface="Courier New" pitchFamily="49" charset="0"/>
              </a:rPr>
              <a:t>FlatFile.open</a:t>
            </a:r>
            <a:r>
              <a:rPr lang="en-US" altLang="ja-JP" sz="2400" dirty="0" smtClean="0">
                <a:solidFill>
                  <a:schemeClr val="tx1"/>
                </a:solidFill>
                <a:latin typeface="Courier New" pitchFamily="49" charset="0"/>
                <a:cs typeface="Courier New" pitchFamily="49" charset="0"/>
              </a:rPr>
              <a:t>("</a:t>
            </a:r>
            <a:r>
              <a:rPr lang="ja-JP" altLang="en-US" sz="2400" dirty="0" smtClean="0">
                <a:solidFill>
                  <a:schemeClr val="tx1"/>
                </a:solidFill>
                <a:latin typeface="Courier New" pitchFamily="49" charset="0"/>
                <a:cs typeface="Courier New" pitchFamily="49" charset="0"/>
              </a:rPr>
              <a:t>ファイル名</a:t>
            </a:r>
            <a:r>
              <a:rPr lang="en-US" altLang="ja-JP" sz="2400" dirty="0" smtClean="0">
                <a:solidFill>
                  <a:schemeClr val="tx1"/>
                </a:solidFill>
                <a:latin typeface="Courier New" pitchFamily="49" charset="0"/>
                <a:cs typeface="Courier New" pitchFamily="49" charset="0"/>
              </a:rPr>
              <a:t>") do |ff|</a:t>
            </a:r>
          </a:p>
          <a:p>
            <a:r>
              <a:rPr lang="en-US" altLang="ja-JP" sz="2400" dirty="0" smtClean="0">
                <a:solidFill>
                  <a:schemeClr val="tx1"/>
                </a:solidFill>
                <a:latin typeface="Courier New" pitchFamily="49" charset="0"/>
                <a:cs typeface="Courier New" pitchFamily="49" charset="0"/>
              </a:rPr>
              <a:t>    </a:t>
            </a:r>
            <a:r>
              <a:rPr lang="en-US" altLang="ja-JP" sz="2400" dirty="0" err="1" smtClean="0">
                <a:solidFill>
                  <a:schemeClr val="tx1"/>
                </a:solidFill>
                <a:latin typeface="Courier New" pitchFamily="49" charset="0"/>
                <a:cs typeface="Courier New" pitchFamily="49" charset="0"/>
              </a:rPr>
              <a:t>f.each</a:t>
            </a:r>
            <a:r>
              <a:rPr lang="en-US" altLang="ja-JP" sz="2400" dirty="0" smtClean="0">
                <a:solidFill>
                  <a:schemeClr val="tx1"/>
                </a:solidFill>
                <a:latin typeface="Courier New" pitchFamily="49" charset="0"/>
                <a:cs typeface="Courier New" pitchFamily="49" charset="0"/>
              </a:rPr>
              <a:t> do |e|</a:t>
            </a: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配列エントリの「定義」</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e.definition</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 </a:t>
            </a:r>
            <a:r>
              <a:rPr lang="ja-JP" altLang="en-US" sz="2400" dirty="0" smtClean="0">
                <a:solidFill>
                  <a:schemeClr val="tx1"/>
                </a:solidFill>
                <a:latin typeface="Courier New" pitchFamily="49" charset="0"/>
                <a:cs typeface="Courier New" pitchFamily="49" charset="0"/>
              </a:rPr>
              <a:t>塩基配列を表示</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puts </a:t>
            </a:r>
            <a:r>
              <a:rPr lang="en-US" altLang="ja-JP" sz="2400" dirty="0" err="1" smtClean="0">
                <a:solidFill>
                  <a:schemeClr val="tx1"/>
                </a:solidFill>
                <a:latin typeface="Courier New" pitchFamily="49" charset="0"/>
                <a:cs typeface="Courier New" pitchFamily="49" charset="0"/>
              </a:rPr>
              <a:t>e.naseq</a:t>
            </a:r>
            <a:endParaRPr lang="en-US" altLang="ja-JP" sz="2400" dirty="0" smtClean="0">
              <a:solidFill>
                <a:schemeClr val="tx1"/>
              </a:solidFill>
              <a:latin typeface="Courier New" pitchFamily="49" charset="0"/>
              <a:cs typeface="Courier New" pitchFamily="49" charset="0"/>
            </a:endParaRPr>
          </a:p>
          <a:p>
            <a:r>
              <a:rPr lang="en-US" altLang="ja-JP" sz="2400" dirty="0" smtClean="0">
                <a:solidFill>
                  <a:schemeClr val="tx1"/>
                </a:solidFill>
                <a:latin typeface="Courier New" pitchFamily="49" charset="0"/>
                <a:cs typeface="Courier New" pitchFamily="49" charset="0"/>
              </a:rPr>
              <a:t>    end</a:t>
            </a:r>
          </a:p>
          <a:p>
            <a:r>
              <a:rPr lang="en-US" altLang="ja-JP" sz="2400" dirty="0" smtClean="0">
                <a:solidFill>
                  <a:schemeClr val="tx1"/>
                </a:solidFill>
                <a:latin typeface="Courier New" pitchFamily="49" charset="0"/>
                <a:cs typeface="Courier New" pitchFamily="49" charset="0"/>
              </a:rPr>
              <a:t>  end</a:t>
            </a:r>
          </a:p>
          <a:p>
            <a:endParaRPr lang="en-US" altLang="ja-JP" sz="2400" dirty="0" smtClean="0">
              <a:solidFill>
                <a:schemeClr val="tx1"/>
              </a:solidFill>
              <a:latin typeface="Courier New" pitchFamily="49" charset="0"/>
              <a:cs typeface="Courier New" pitchFamily="49"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irb</a:t>
            </a:r>
            <a:r>
              <a:rPr kumimoji="1" lang="en-US" altLang="ja-JP" dirty="0" smtClean="0"/>
              <a:t> / </a:t>
            </a:r>
            <a:r>
              <a:rPr kumimoji="1" lang="en-US" altLang="ja-JP" dirty="0" err="1" smtClean="0"/>
              <a:t>BioRuby</a:t>
            </a:r>
            <a:r>
              <a:rPr kumimoji="1" lang="en-US" altLang="ja-JP" dirty="0" smtClean="0"/>
              <a:t> Shell </a:t>
            </a:r>
            <a:r>
              <a:rPr kumimoji="1" lang="ja-JP" altLang="en-US" dirty="0" smtClean="0"/>
              <a:t>の終了方法</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kumimoji="1" lang="ja-JP" altLang="en-US" dirty="0" smtClean="0"/>
              <a:t>「</a:t>
            </a:r>
            <a:r>
              <a:rPr kumimoji="1" lang="en-US" altLang="ja-JP" dirty="0" smtClean="0"/>
              <a:t>exit</a:t>
            </a:r>
            <a:r>
              <a:rPr kumimoji="1" lang="ja-JP" altLang="en-US" dirty="0" smtClean="0"/>
              <a:t>」</a:t>
            </a:r>
            <a:r>
              <a:rPr kumimoji="1" lang="en-US" altLang="ja-JP" dirty="0" smtClean="0"/>
              <a:t> </a:t>
            </a:r>
            <a:r>
              <a:rPr kumimoji="1" lang="ja-JP" altLang="en-US" dirty="0" smtClean="0"/>
              <a:t>と入力して</a:t>
            </a:r>
            <a:r>
              <a:rPr kumimoji="1" lang="en-US" altLang="ja-JP" dirty="0" smtClean="0"/>
              <a:t>Enter</a:t>
            </a:r>
          </a:p>
          <a:p>
            <a:pPr>
              <a:buFont typeface="Wingdings" pitchFamily="2" charset="2"/>
              <a:buChar char="l"/>
            </a:pPr>
            <a:r>
              <a:rPr lang="ja-JP" altLang="en-US" dirty="0" smtClean="0"/>
              <a:t>コマンドラインのウインドウは残る</a:t>
            </a:r>
            <a:endParaRPr lang="en-US" altLang="ja-JP" dirty="0" smtClean="0"/>
          </a:p>
          <a:p>
            <a:pPr lvl="1">
              <a:buFont typeface="Wingdings" pitchFamily="2" charset="2"/>
              <a:buChar char="l"/>
            </a:pPr>
            <a:r>
              <a:rPr lang="ja-JP" altLang="en-US" dirty="0" smtClean="0"/>
              <a:t>他のコマンドライン操作ができる</a:t>
            </a:r>
            <a:endParaRPr lang="en-US" altLang="ja-JP" dirty="0" smtClean="0"/>
          </a:p>
          <a:p>
            <a:pPr lvl="1">
              <a:buFont typeface="Wingdings" pitchFamily="2" charset="2"/>
              <a:buChar char="l"/>
            </a:pPr>
            <a:r>
              <a:rPr lang="ja-JP" altLang="en-US" dirty="0" smtClean="0"/>
              <a:t>必要無くなったら</a:t>
            </a:r>
            <a:r>
              <a:rPr lang="en-US" altLang="ja-JP" dirty="0" smtClean="0"/>
              <a:t>×</a:t>
            </a:r>
            <a:r>
              <a:rPr lang="ja-JP" altLang="en-US" dirty="0" smtClean="0"/>
              <a:t>を押して閉じる</a:t>
            </a:r>
            <a:endParaRPr lang="en-US" altLang="ja-JP" dirty="0" smtClean="0"/>
          </a:p>
          <a:p>
            <a:pPr lvl="2">
              <a:buFont typeface="Wingdings" pitchFamily="2" charset="2"/>
              <a:buChar char="l"/>
            </a:pPr>
            <a:r>
              <a:rPr lang="ja-JP" altLang="en-US" dirty="0" smtClean="0"/>
              <a:t>（この講習中は閉じずに置いておくと何かと便利です）</a:t>
            </a:r>
            <a:endParaRPr lang="en-US" altLang="ja-JP"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Ruby</a:t>
            </a:r>
            <a:r>
              <a:rPr lang="ja-JP" altLang="en-US" dirty="0" smtClean="0"/>
              <a:t>スクリプトの実行</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smtClean="0"/>
              <a:t>コマンドラインを準備</a:t>
            </a:r>
            <a:endParaRPr lang="en-US" altLang="ja-JP" dirty="0" smtClean="0"/>
          </a:p>
          <a:p>
            <a:pPr lvl="1">
              <a:buFont typeface="Wingdings" pitchFamily="2" charset="2"/>
              <a:buChar char="l"/>
            </a:pPr>
            <a:r>
              <a:rPr lang="en-US" altLang="ja-JP" dirty="0" smtClean="0"/>
              <a:t>Windows</a:t>
            </a:r>
          </a:p>
          <a:p>
            <a:pPr lvl="2">
              <a:buFont typeface="Wingdings" pitchFamily="2" charset="2"/>
              <a:buChar char="l"/>
            </a:pPr>
            <a:r>
              <a:rPr lang="ja-JP" altLang="en-US" dirty="0" smtClean="0"/>
              <a:t>「スタート」→「すべてのプログラム」→「</a:t>
            </a:r>
            <a:r>
              <a:rPr lang="en-US" altLang="ja-JP" dirty="0" smtClean="0"/>
              <a:t>Ruby 1.9.3-p194</a:t>
            </a:r>
            <a:r>
              <a:rPr lang="ja-JP" altLang="en-US" dirty="0" smtClean="0"/>
              <a:t>」→「</a:t>
            </a:r>
            <a:r>
              <a:rPr lang="en-US" altLang="ja-JP" dirty="0" smtClean="0"/>
              <a:t>Start Command Prompt with Ruby</a:t>
            </a:r>
            <a:r>
              <a:rPr lang="ja-JP" altLang="en-US" dirty="0" smtClean="0"/>
              <a:t>」をクリック（または既存のものを流用）</a:t>
            </a:r>
            <a:endParaRPr lang="en-US" altLang="ja-JP" dirty="0" smtClean="0"/>
          </a:p>
          <a:p>
            <a:pPr lvl="1">
              <a:buFont typeface="Wingdings" pitchFamily="2" charset="2"/>
              <a:buChar char="l"/>
            </a:pPr>
            <a:r>
              <a:rPr kumimoji="1" lang="en-US" altLang="ja-JP" dirty="0" smtClean="0"/>
              <a:t>Mac</a:t>
            </a:r>
          </a:p>
          <a:p>
            <a:pPr lvl="2">
              <a:buFont typeface="Wingdings" pitchFamily="2" charset="2"/>
              <a:buChar char="l"/>
            </a:pPr>
            <a:r>
              <a:rPr kumimoji="1" lang="en-US" altLang="ja-JP" dirty="0" smtClean="0"/>
              <a:t>Terminal</a:t>
            </a:r>
            <a:r>
              <a:rPr kumimoji="1" lang="ja-JP" altLang="en-US" dirty="0" smtClean="0"/>
              <a:t>の新規ウインドウ</a:t>
            </a:r>
            <a:r>
              <a:rPr lang="ja-JP" altLang="en-US" dirty="0" smtClean="0"/>
              <a:t>を作成（または既存のものを流用</a:t>
            </a:r>
            <a:endParaRPr lang="en-US" altLang="ja-JP" dirty="0" smtClean="0"/>
          </a:p>
          <a:p>
            <a:pPr>
              <a:buFont typeface="Wingdings" pitchFamily="2" charset="2"/>
              <a:buChar char="l"/>
            </a:pPr>
            <a:r>
              <a:rPr lang="ja-JP" altLang="en-US" dirty="0" smtClean="0"/>
              <a:t>スクリプトやデータのファイルを適切な場所に準備</a:t>
            </a:r>
            <a:endParaRPr lang="en-US" altLang="ja-JP" dirty="0" smtClean="0"/>
          </a:p>
          <a:p>
            <a:pPr>
              <a:buFont typeface="Wingdings" pitchFamily="2" charset="2"/>
              <a:buChar char="l"/>
            </a:pPr>
            <a:r>
              <a:rPr lang="en-US" altLang="ja-JP" dirty="0" err="1" smtClean="0"/>
              <a:t>cd</a:t>
            </a:r>
            <a:r>
              <a:rPr lang="ja-JP" altLang="en-US" dirty="0" smtClean="0"/>
              <a:t>コマンドでデータを置いた場所に移動</a:t>
            </a:r>
            <a:endParaRPr lang="en-US" altLang="ja-JP" dirty="0" smtClean="0"/>
          </a:p>
          <a:p>
            <a:pPr>
              <a:buFont typeface="Wingdings" pitchFamily="2" charset="2"/>
              <a:buChar char="l"/>
            </a:pPr>
            <a:r>
              <a:rPr lang="ja-JP" altLang="en-US" dirty="0" smtClean="0"/>
              <a:t>「</a:t>
            </a:r>
            <a:r>
              <a:rPr lang="en-US" altLang="ja-JP" dirty="0" smtClean="0"/>
              <a:t>ruby </a:t>
            </a:r>
            <a:r>
              <a:rPr lang="ja-JP" altLang="en-US" dirty="0" smtClean="0"/>
              <a:t>ファイル名</a:t>
            </a:r>
            <a:r>
              <a:rPr lang="en-US" altLang="ja-JP" dirty="0" smtClean="0"/>
              <a:t>.</a:t>
            </a:r>
            <a:r>
              <a:rPr lang="en-US" altLang="ja-JP" dirty="0" err="1" smtClean="0"/>
              <a:t>rb</a:t>
            </a:r>
            <a:r>
              <a:rPr lang="ja-JP" altLang="en-US" dirty="0" smtClean="0"/>
              <a:t>」と入力</a:t>
            </a:r>
            <a:endParaRPr lang="en-US" altLang="ja-JP"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プログラミング言語</a:t>
            </a:r>
            <a:endParaRPr kumimoji="1" lang="ja-JP" altLang="en-US" dirty="0"/>
          </a:p>
        </p:txBody>
      </p:sp>
      <p:sp>
        <p:nvSpPr>
          <p:cNvPr id="3" name="コンテンツ プレースホルダ 2"/>
          <p:cNvSpPr>
            <a:spLocks noGrp="1"/>
          </p:cNvSpPr>
          <p:nvPr>
            <p:ph sz="half" idx="1"/>
          </p:nvPr>
        </p:nvSpPr>
        <p:spPr/>
        <p:txBody>
          <a:bodyPr>
            <a:normAutofit lnSpcReduction="10000"/>
          </a:bodyPr>
          <a:lstStyle/>
          <a:p>
            <a:pPr>
              <a:buFont typeface="Wingdings" pitchFamily="2" charset="2"/>
              <a:buChar char="l"/>
            </a:pPr>
            <a:r>
              <a:rPr lang="en-US" altLang="ja-JP" dirty="0" smtClean="0"/>
              <a:t>BASIC</a:t>
            </a:r>
            <a:endParaRPr kumimoji="1" lang="en-US" altLang="ja-JP" dirty="0" smtClean="0"/>
          </a:p>
          <a:p>
            <a:pPr>
              <a:buFont typeface="Wingdings" pitchFamily="2" charset="2"/>
              <a:buChar char="l"/>
            </a:pPr>
            <a:r>
              <a:rPr kumimoji="1" lang="en-US" altLang="ja-JP" dirty="0" smtClean="0"/>
              <a:t>C</a:t>
            </a:r>
          </a:p>
          <a:p>
            <a:pPr>
              <a:buFont typeface="Wingdings" pitchFamily="2" charset="2"/>
              <a:buChar char="l"/>
            </a:pPr>
            <a:r>
              <a:rPr lang="en-US" altLang="ja-JP" dirty="0" smtClean="0"/>
              <a:t>C++</a:t>
            </a:r>
          </a:p>
          <a:p>
            <a:pPr>
              <a:buFont typeface="Wingdings" pitchFamily="2" charset="2"/>
              <a:buChar char="l"/>
            </a:pPr>
            <a:r>
              <a:rPr lang="en-US" altLang="ja-JP" dirty="0" smtClean="0"/>
              <a:t>C#</a:t>
            </a:r>
          </a:p>
          <a:p>
            <a:pPr>
              <a:buFont typeface="Wingdings" pitchFamily="2" charset="2"/>
              <a:buChar char="l"/>
            </a:pPr>
            <a:r>
              <a:rPr lang="en-US" altLang="ja-JP" dirty="0" smtClean="0"/>
              <a:t>COBOL</a:t>
            </a:r>
          </a:p>
          <a:p>
            <a:pPr>
              <a:buFont typeface="Wingdings" pitchFamily="2" charset="2"/>
              <a:buChar char="l"/>
            </a:pPr>
            <a:r>
              <a:rPr lang="en-US" altLang="ja-JP" dirty="0" smtClean="0"/>
              <a:t>D</a:t>
            </a:r>
          </a:p>
          <a:p>
            <a:pPr>
              <a:buFont typeface="Wingdings" pitchFamily="2" charset="2"/>
              <a:buChar char="l"/>
            </a:pPr>
            <a:r>
              <a:rPr lang="en-US" altLang="ja-JP" dirty="0" smtClean="0"/>
              <a:t>Fortran</a:t>
            </a:r>
          </a:p>
          <a:p>
            <a:pPr>
              <a:buFont typeface="Wingdings" pitchFamily="2" charset="2"/>
              <a:buChar char="l"/>
            </a:pPr>
            <a:r>
              <a:rPr lang="en-US" altLang="ja-JP" dirty="0" smtClean="0"/>
              <a:t>Haskell</a:t>
            </a:r>
          </a:p>
          <a:p>
            <a:pPr>
              <a:buFont typeface="Wingdings" pitchFamily="2" charset="2"/>
              <a:buChar char="l"/>
            </a:pPr>
            <a:r>
              <a:rPr kumimoji="1" lang="en-US" altLang="ja-JP" dirty="0" smtClean="0"/>
              <a:t>Java</a:t>
            </a:r>
          </a:p>
          <a:p>
            <a:pPr>
              <a:buFont typeface="Wingdings" pitchFamily="2" charset="2"/>
              <a:buChar char="l"/>
            </a:pPr>
            <a:r>
              <a:rPr lang="en-US" altLang="ja-JP" dirty="0" smtClean="0"/>
              <a:t>JavaScript</a:t>
            </a:r>
            <a:endParaRPr kumimoji="1" lang="en-US" altLang="ja-JP" dirty="0" smtClean="0"/>
          </a:p>
          <a:p>
            <a:pPr>
              <a:buFont typeface="Wingdings" pitchFamily="2" charset="2"/>
              <a:buChar char="l"/>
            </a:pPr>
            <a:r>
              <a:rPr lang="en-US" altLang="ja-JP" dirty="0" smtClean="0"/>
              <a:t>Lisp</a:t>
            </a:r>
          </a:p>
        </p:txBody>
      </p:sp>
      <p:sp>
        <p:nvSpPr>
          <p:cNvPr id="4" name="コンテンツ プレースホルダ 3"/>
          <p:cNvSpPr>
            <a:spLocks noGrp="1"/>
          </p:cNvSpPr>
          <p:nvPr>
            <p:ph sz="half" idx="2"/>
          </p:nvPr>
        </p:nvSpPr>
        <p:spPr/>
        <p:txBody>
          <a:bodyPr>
            <a:normAutofit lnSpcReduction="10000"/>
          </a:bodyPr>
          <a:lstStyle/>
          <a:p>
            <a:pPr>
              <a:buFont typeface="Wingdings" pitchFamily="2" charset="2"/>
              <a:buChar char="l"/>
            </a:pPr>
            <a:r>
              <a:rPr lang="en-US" altLang="ja-JP" dirty="0" smtClean="0"/>
              <a:t>ML</a:t>
            </a:r>
          </a:p>
          <a:p>
            <a:pPr>
              <a:buFont typeface="Wingdings" pitchFamily="2" charset="2"/>
              <a:buChar char="l"/>
            </a:pPr>
            <a:r>
              <a:rPr lang="en-US" altLang="ja-JP" dirty="0" smtClean="0"/>
              <a:t>Pascal</a:t>
            </a:r>
          </a:p>
          <a:p>
            <a:pPr>
              <a:buFont typeface="Wingdings" pitchFamily="2" charset="2"/>
              <a:buChar char="l"/>
            </a:pPr>
            <a:r>
              <a:rPr lang="en-US" altLang="ja-JP" dirty="0" smtClean="0"/>
              <a:t>Perl</a:t>
            </a:r>
          </a:p>
          <a:p>
            <a:pPr>
              <a:buFont typeface="Wingdings" pitchFamily="2" charset="2"/>
              <a:buChar char="l"/>
            </a:pPr>
            <a:r>
              <a:rPr lang="en-US" altLang="ja-JP" dirty="0" smtClean="0"/>
              <a:t>PHP</a:t>
            </a:r>
          </a:p>
          <a:p>
            <a:pPr>
              <a:buFont typeface="Wingdings" pitchFamily="2" charset="2"/>
              <a:buChar char="l"/>
            </a:pPr>
            <a:r>
              <a:rPr lang="en-US" altLang="ja-JP" dirty="0" smtClean="0"/>
              <a:t>PL/I</a:t>
            </a:r>
          </a:p>
          <a:p>
            <a:pPr>
              <a:buFont typeface="Wingdings" pitchFamily="2" charset="2"/>
              <a:buChar char="l"/>
            </a:pPr>
            <a:r>
              <a:rPr lang="en-US" altLang="ja-JP" dirty="0" smtClean="0"/>
              <a:t>Prolog</a:t>
            </a:r>
          </a:p>
          <a:p>
            <a:pPr>
              <a:buFont typeface="Wingdings" pitchFamily="2" charset="2"/>
              <a:buChar char="l"/>
            </a:pPr>
            <a:r>
              <a:rPr lang="en-US" altLang="ja-JP" dirty="0" smtClean="0"/>
              <a:t>Python</a:t>
            </a:r>
          </a:p>
          <a:p>
            <a:pPr>
              <a:buFont typeface="Wingdings" pitchFamily="2" charset="2"/>
              <a:buChar char="l"/>
            </a:pPr>
            <a:r>
              <a:rPr lang="en-US" altLang="ja-JP" dirty="0" smtClean="0"/>
              <a:t>R</a:t>
            </a:r>
          </a:p>
          <a:p>
            <a:pPr>
              <a:buFont typeface="Wingdings" pitchFamily="2" charset="2"/>
              <a:buChar char="l"/>
            </a:pPr>
            <a:r>
              <a:rPr lang="en-US" altLang="ja-JP" dirty="0" smtClean="0"/>
              <a:t>Ruby</a:t>
            </a:r>
          </a:p>
          <a:p>
            <a:pPr>
              <a:buFont typeface="Wingdings" pitchFamily="2" charset="2"/>
              <a:buChar char="l"/>
            </a:pPr>
            <a:r>
              <a:rPr lang="en-US" altLang="ja-JP" dirty="0" smtClean="0"/>
              <a:t>Smalltalk</a:t>
            </a:r>
          </a:p>
          <a:p>
            <a:pPr>
              <a:buFont typeface="Wingdings" pitchFamily="2" charset="2"/>
              <a:buChar char="l"/>
            </a:pPr>
            <a:r>
              <a:rPr lang="en-US" altLang="ja-JP" dirty="0" smtClean="0"/>
              <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テキストエディタ</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kumimoji="1" lang="en-US" altLang="ja-JP" dirty="0" smtClean="0"/>
              <a:t>Ruby</a:t>
            </a:r>
            <a:r>
              <a:rPr kumimoji="1" lang="ja-JP" altLang="en-US" dirty="0" smtClean="0"/>
              <a:t>スクリプトはテキストエディタで入力</a:t>
            </a:r>
            <a:endParaRPr lang="en-US" altLang="ja-JP" dirty="0" smtClean="0"/>
          </a:p>
          <a:p>
            <a:pPr>
              <a:buFont typeface="Wingdings" pitchFamily="2" charset="2"/>
              <a:buChar char="l"/>
            </a:pPr>
            <a:r>
              <a:rPr kumimoji="1" lang="en-US" altLang="ja-JP" dirty="0" smtClean="0"/>
              <a:t>Windows</a:t>
            </a:r>
          </a:p>
          <a:p>
            <a:pPr lvl="1">
              <a:buFont typeface="Wingdings" pitchFamily="2" charset="2"/>
              <a:buChar char="l"/>
            </a:pPr>
            <a:r>
              <a:rPr kumimoji="1" lang="ja-JP" altLang="en-US" dirty="0" smtClean="0"/>
              <a:t>メモ帳（何も無い場合の緊急用）</a:t>
            </a:r>
            <a:endParaRPr lang="en-US" altLang="ja-JP" dirty="0" smtClean="0"/>
          </a:p>
          <a:p>
            <a:pPr lvl="1">
              <a:buFont typeface="Wingdings" pitchFamily="2" charset="2"/>
              <a:buChar char="l"/>
            </a:pPr>
            <a:r>
              <a:rPr lang="ja-JP" altLang="en-US" dirty="0" smtClean="0"/>
              <a:t>サクラエディタ、</a:t>
            </a:r>
            <a:r>
              <a:rPr lang="en-US" altLang="ja-JP" dirty="0" err="1" smtClean="0"/>
              <a:t>TeraPad</a:t>
            </a:r>
            <a:r>
              <a:rPr lang="en-US" altLang="ja-JP" dirty="0" smtClean="0"/>
              <a:t>, </a:t>
            </a:r>
            <a:r>
              <a:rPr lang="en-US" altLang="ja-JP" dirty="0" err="1" smtClean="0"/>
              <a:t>xyzzy</a:t>
            </a:r>
            <a:r>
              <a:rPr lang="en-US" altLang="ja-JP" dirty="0" smtClean="0"/>
              <a:t> </a:t>
            </a:r>
            <a:r>
              <a:rPr lang="ja-JP" altLang="en-US" dirty="0" smtClean="0"/>
              <a:t>などのフリーソフトの利用を推奨（秀丸などの商品でも構わない）</a:t>
            </a:r>
            <a:endParaRPr lang="en-US" altLang="ja-JP" dirty="0" smtClean="0"/>
          </a:p>
          <a:p>
            <a:pPr>
              <a:buFont typeface="Wingdings" pitchFamily="2" charset="2"/>
              <a:buChar char="l"/>
            </a:pPr>
            <a:r>
              <a:rPr kumimoji="1" lang="en-US" altLang="ja-JP" dirty="0" smtClean="0"/>
              <a:t>Mac</a:t>
            </a:r>
          </a:p>
          <a:p>
            <a:pPr lvl="1">
              <a:buFont typeface="Wingdings" pitchFamily="2" charset="2"/>
              <a:buChar char="l"/>
            </a:pPr>
            <a:r>
              <a:rPr lang="ja-JP" altLang="en-US" dirty="0" smtClean="0"/>
              <a:t>テキストエディタ（何も無い場合の緊急用）</a:t>
            </a:r>
            <a:endParaRPr kumimoji="1" lang="en-US" altLang="ja-JP" dirty="0" smtClean="0"/>
          </a:p>
          <a:p>
            <a:pPr lvl="2">
              <a:buFont typeface="Wingdings" pitchFamily="2" charset="2"/>
              <a:buChar char="l"/>
            </a:pPr>
            <a:r>
              <a:rPr kumimoji="1" lang="ja-JP" altLang="en-US" dirty="0" smtClean="0"/>
              <a:t>保存の際</a:t>
            </a:r>
            <a:r>
              <a:rPr lang="ja-JP" altLang="en-US" dirty="0" smtClean="0"/>
              <a:t>の形式の指定が少々ややこしい</a:t>
            </a:r>
            <a:endParaRPr kumimoji="1" lang="en-US" altLang="ja-JP" dirty="0" smtClean="0"/>
          </a:p>
          <a:p>
            <a:pPr lvl="1">
              <a:buFont typeface="Wingdings" pitchFamily="2" charset="2"/>
              <a:buChar char="l"/>
            </a:pPr>
            <a:r>
              <a:rPr lang="en-US" altLang="ja-JP" dirty="0" smtClean="0"/>
              <a:t>mi (http://www.mimikaki.net/), </a:t>
            </a:r>
            <a:r>
              <a:rPr lang="en-US" altLang="ja-JP" dirty="0" err="1" smtClean="0"/>
              <a:t>CotEditor</a:t>
            </a:r>
            <a:r>
              <a:rPr lang="en-US" altLang="ja-JP" dirty="0" smtClean="0"/>
              <a:t> </a:t>
            </a:r>
            <a:r>
              <a:rPr lang="ja-JP" altLang="en-US" dirty="0" smtClean="0"/>
              <a:t>などのフリーソフトの利用を推奨</a:t>
            </a:r>
            <a:endParaRPr lang="en-US" altLang="ja-JP" dirty="0" smtClean="0"/>
          </a:p>
          <a:p>
            <a:pPr>
              <a:buFont typeface="Wingdings" pitchFamily="2" charset="2"/>
              <a:buChar char="l"/>
            </a:pPr>
            <a:r>
              <a:rPr lang="en-US" altLang="ja-JP" dirty="0" smtClean="0"/>
              <a:t>Microsoft Word </a:t>
            </a:r>
            <a:r>
              <a:rPr lang="ja-JP" altLang="en-US" dirty="0" smtClean="0"/>
              <a:t>は使用しないこと！</a:t>
            </a:r>
            <a:endParaRPr lang="en-US" altLang="ja-JP"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ファイル入力→処理→ファイル書き出し</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例：</a:t>
            </a:r>
            <a:r>
              <a:rPr lang="en-US" altLang="ja-JP" dirty="0" smtClean="0"/>
              <a:t>DNA</a:t>
            </a:r>
            <a:r>
              <a:rPr lang="ja-JP" altLang="en-US" dirty="0" smtClean="0"/>
              <a:t>→アミノ酸への翻訳</a:t>
            </a:r>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pPr>
              <a:buFont typeface="Wingdings" pitchFamily="2" charset="2"/>
              <a:buChar char="l"/>
            </a:pPr>
            <a:r>
              <a:rPr lang="ja-JP" altLang="en-US" sz="2400" dirty="0" smtClean="0"/>
              <a:t>上記をテキストエディタで入力</a:t>
            </a:r>
            <a:endParaRPr lang="en-US" altLang="ja-JP" sz="2400" dirty="0" smtClean="0"/>
          </a:p>
          <a:p>
            <a:pPr>
              <a:buFont typeface="Wingdings" pitchFamily="2" charset="2"/>
              <a:buChar char="l"/>
            </a:pPr>
            <a:r>
              <a:rPr lang="ja-JP" altLang="en-US" sz="2400" dirty="0" smtClean="0"/>
              <a:t>ファイル名 </a:t>
            </a:r>
            <a:r>
              <a:rPr lang="en-US" altLang="ja-JP" sz="2400" dirty="0" err="1" smtClean="0"/>
              <a:t>translate.rb</a:t>
            </a:r>
            <a:r>
              <a:rPr lang="en-US" altLang="ja-JP" sz="2400" dirty="0" smtClean="0"/>
              <a:t> </a:t>
            </a:r>
            <a:r>
              <a:rPr lang="ja-JP" altLang="en-US" sz="2400" dirty="0" smtClean="0"/>
              <a:t>として保存</a:t>
            </a:r>
            <a:endParaRPr lang="en-US" altLang="ja-JP" sz="2400" dirty="0" smtClean="0"/>
          </a:p>
          <a:p>
            <a:pPr>
              <a:buFont typeface="Wingdings" pitchFamily="2" charset="2"/>
              <a:buChar char="l"/>
            </a:pPr>
            <a:r>
              <a:rPr lang="en-US" altLang="ja-JP" sz="2400" dirty="0" smtClean="0"/>
              <a:t>ruby </a:t>
            </a:r>
            <a:r>
              <a:rPr lang="en-US" altLang="ja-JP" sz="2400" dirty="0" err="1" smtClean="0"/>
              <a:t>translate.rb</a:t>
            </a:r>
            <a:r>
              <a:rPr lang="en-US" altLang="ja-JP" sz="2400" dirty="0" smtClean="0"/>
              <a:t> </a:t>
            </a:r>
            <a:r>
              <a:rPr lang="ja-JP" altLang="en-US" sz="2400" dirty="0" smtClean="0"/>
              <a:t>入力データファイル </a:t>
            </a:r>
            <a:r>
              <a:rPr lang="en-US" altLang="ja-JP" sz="2400" dirty="0" smtClean="0"/>
              <a:t>&gt; </a:t>
            </a:r>
            <a:r>
              <a:rPr lang="ja-JP" altLang="en-US" sz="2400" dirty="0" smtClean="0"/>
              <a:t>出力ファイル名</a:t>
            </a:r>
            <a:endParaRPr kumimoji="1" lang="ja-JP" altLang="en-US" sz="2400" dirty="0"/>
          </a:p>
        </p:txBody>
      </p:sp>
      <p:sp>
        <p:nvSpPr>
          <p:cNvPr id="4" name="正方形/長方形 3"/>
          <p:cNvSpPr/>
          <p:nvPr/>
        </p:nvSpPr>
        <p:spPr>
          <a:xfrm>
            <a:off x="611560" y="1844824"/>
            <a:ext cx="7920880"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dirty="0" smtClean="0">
                <a:solidFill>
                  <a:schemeClr val="tx1"/>
                </a:solidFill>
                <a:latin typeface="Courier New" pitchFamily="49" charset="0"/>
                <a:cs typeface="Courier New" pitchFamily="49" charset="0"/>
              </a:rPr>
              <a:t>  require "</a:t>
            </a:r>
            <a:r>
              <a:rPr lang="en-US" altLang="ja-JP" dirty="0" err="1" smtClean="0">
                <a:solidFill>
                  <a:schemeClr val="tx1"/>
                </a:solidFill>
                <a:latin typeface="Courier New" pitchFamily="49" charset="0"/>
                <a:cs typeface="Courier New" pitchFamily="49" charset="0"/>
              </a:rPr>
              <a:t>rubygems</a:t>
            </a:r>
            <a:r>
              <a:rPr lang="en-US" altLang="ja-JP" dirty="0" smtClean="0">
                <a:solidFill>
                  <a:schemeClr val="tx1"/>
                </a:solidFill>
                <a:latin typeface="Courier New" pitchFamily="49" charset="0"/>
                <a:cs typeface="Courier New" pitchFamily="49" charset="0"/>
              </a:rPr>
              <a:t>"</a:t>
            </a:r>
          </a:p>
          <a:p>
            <a:r>
              <a:rPr lang="en-US" altLang="ja-JP" dirty="0" smtClean="0">
                <a:solidFill>
                  <a:schemeClr val="tx1"/>
                </a:solidFill>
                <a:latin typeface="Courier New" pitchFamily="49" charset="0"/>
                <a:cs typeface="Courier New" pitchFamily="49" charset="0"/>
              </a:rPr>
              <a:t>  require "bio"</a:t>
            </a:r>
          </a:p>
          <a:p>
            <a:endParaRPr lang="en-US" altLang="ja-JP" dirty="0" smtClean="0">
              <a:solidFill>
                <a:schemeClr val="tx1"/>
              </a:solidFill>
              <a:latin typeface="Courier New" pitchFamily="49" charset="0"/>
              <a:cs typeface="Courier New" pitchFamily="49" charset="0"/>
            </a:endParaRPr>
          </a:p>
          <a:p>
            <a:r>
              <a:rPr lang="en-US" altLang="ja-JP" dirty="0" smtClean="0">
                <a:solidFill>
                  <a:schemeClr val="tx1"/>
                </a:solidFill>
                <a:latin typeface="Courier New" pitchFamily="49" charset="0"/>
                <a:cs typeface="Courier New" pitchFamily="49" charset="0"/>
              </a:rPr>
              <a:t>  f = Bio::</a:t>
            </a:r>
            <a:r>
              <a:rPr lang="en-US" altLang="ja-JP" dirty="0" err="1" smtClean="0">
                <a:solidFill>
                  <a:schemeClr val="tx1"/>
                </a:solidFill>
                <a:latin typeface="Courier New" pitchFamily="49" charset="0"/>
                <a:cs typeface="Courier New" pitchFamily="49" charset="0"/>
              </a:rPr>
              <a:t>FlatFile.open</a:t>
            </a:r>
            <a:r>
              <a:rPr lang="en-US" altLang="ja-JP" dirty="0" smtClean="0">
                <a:solidFill>
                  <a:schemeClr val="tx1"/>
                </a:solidFill>
                <a:latin typeface="Courier New" pitchFamily="49" charset="0"/>
                <a:cs typeface="Courier New" pitchFamily="49" charset="0"/>
              </a:rPr>
              <a:t>(ARGF)</a:t>
            </a:r>
          </a:p>
          <a:p>
            <a:r>
              <a:rPr lang="en-US" altLang="ja-JP" dirty="0" smtClean="0">
                <a:solidFill>
                  <a:schemeClr val="tx1"/>
                </a:solidFill>
                <a:latin typeface="Courier New" pitchFamily="49" charset="0"/>
                <a:cs typeface="Courier New" pitchFamily="49" charset="0"/>
              </a:rPr>
              <a:t>  </a:t>
            </a:r>
            <a:r>
              <a:rPr lang="en-US" altLang="ja-JP" dirty="0" err="1" smtClean="0">
                <a:solidFill>
                  <a:schemeClr val="tx1"/>
                </a:solidFill>
                <a:latin typeface="Courier New" pitchFamily="49" charset="0"/>
                <a:cs typeface="Courier New" pitchFamily="49" charset="0"/>
              </a:rPr>
              <a:t>f.each</a:t>
            </a:r>
            <a:r>
              <a:rPr lang="en-US" altLang="ja-JP" dirty="0" smtClean="0">
                <a:solidFill>
                  <a:schemeClr val="tx1"/>
                </a:solidFill>
                <a:latin typeface="Courier New" pitchFamily="49" charset="0"/>
                <a:cs typeface="Courier New" pitchFamily="49" charset="0"/>
              </a:rPr>
              <a:t> do |entry|</a:t>
            </a:r>
          </a:p>
          <a:p>
            <a:r>
              <a:rPr lang="en-US" altLang="ja-JP" dirty="0" smtClean="0">
                <a:solidFill>
                  <a:schemeClr val="tx1"/>
                </a:solidFill>
                <a:latin typeface="Courier New" pitchFamily="49" charset="0"/>
                <a:cs typeface="Courier New" pitchFamily="49" charset="0"/>
              </a:rPr>
              <a:t>    </a:t>
            </a:r>
            <a:r>
              <a:rPr lang="en-US" altLang="ja-JP" dirty="0" err="1" smtClean="0">
                <a:solidFill>
                  <a:schemeClr val="tx1"/>
                </a:solidFill>
                <a:latin typeface="Courier New" pitchFamily="49" charset="0"/>
                <a:cs typeface="Courier New" pitchFamily="49" charset="0"/>
              </a:rPr>
              <a:t>dna</a:t>
            </a:r>
            <a:r>
              <a:rPr lang="en-US" altLang="ja-JP" dirty="0" smtClean="0">
                <a:solidFill>
                  <a:schemeClr val="tx1"/>
                </a:solidFill>
                <a:latin typeface="Courier New" pitchFamily="49" charset="0"/>
                <a:cs typeface="Courier New" pitchFamily="49" charset="0"/>
              </a:rPr>
              <a:t> = </a:t>
            </a:r>
            <a:r>
              <a:rPr lang="en-US" altLang="ja-JP" dirty="0" err="1" smtClean="0">
                <a:solidFill>
                  <a:schemeClr val="tx1"/>
                </a:solidFill>
                <a:latin typeface="Courier New" pitchFamily="49" charset="0"/>
                <a:cs typeface="Courier New" pitchFamily="49" charset="0"/>
              </a:rPr>
              <a:t>entry.naseq</a:t>
            </a:r>
            <a:endParaRPr lang="en-US" altLang="ja-JP" dirty="0" smtClean="0">
              <a:solidFill>
                <a:schemeClr val="tx1"/>
              </a:solidFill>
              <a:latin typeface="Courier New" pitchFamily="49" charset="0"/>
              <a:cs typeface="Courier New" pitchFamily="49" charset="0"/>
            </a:endParaRPr>
          </a:p>
          <a:p>
            <a:r>
              <a:rPr lang="en-US" altLang="ja-JP" dirty="0" smtClean="0">
                <a:solidFill>
                  <a:schemeClr val="tx1"/>
                </a:solidFill>
                <a:latin typeface="Courier New" pitchFamily="49" charset="0"/>
                <a:cs typeface="Courier New" pitchFamily="49" charset="0"/>
              </a:rPr>
              <a:t>    </a:t>
            </a:r>
            <a:r>
              <a:rPr lang="en-US" altLang="ja-JP" dirty="0" err="1" smtClean="0">
                <a:solidFill>
                  <a:schemeClr val="tx1"/>
                </a:solidFill>
                <a:latin typeface="Courier New" pitchFamily="49" charset="0"/>
                <a:cs typeface="Courier New" pitchFamily="49" charset="0"/>
              </a:rPr>
              <a:t>aa</a:t>
            </a:r>
            <a:r>
              <a:rPr lang="en-US" altLang="ja-JP" dirty="0" smtClean="0">
                <a:solidFill>
                  <a:schemeClr val="tx1"/>
                </a:solidFill>
                <a:latin typeface="Courier New" pitchFamily="49" charset="0"/>
                <a:cs typeface="Courier New" pitchFamily="49" charset="0"/>
              </a:rPr>
              <a:t> = </a:t>
            </a:r>
            <a:r>
              <a:rPr lang="en-US" altLang="ja-JP" dirty="0" err="1" smtClean="0">
                <a:solidFill>
                  <a:schemeClr val="tx1"/>
                </a:solidFill>
                <a:latin typeface="Courier New" pitchFamily="49" charset="0"/>
                <a:cs typeface="Courier New" pitchFamily="49" charset="0"/>
              </a:rPr>
              <a:t>dna.translate</a:t>
            </a:r>
            <a:endParaRPr lang="en-US" altLang="ja-JP" dirty="0" smtClean="0">
              <a:solidFill>
                <a:schemeClr val="tx1"/>
              </a:solidFill>
              <a:latin typeface="Courier New" pitchFamily="49" charset="0"/>
              <a:cs typeface="Courier New" pitchFamily="49" charset="0"/>
            </a:endParaRPr>
          </a:p>
          <a:p>
            <a:r>
              <a:rPr lang="en-US" altLang="ja-JP" dirty="0" smtClean="0">
                <a:solidFill>
                  <a:schemeClr val="tx1"/>
                </a:solidFill>
                <a:latin typeface="Courier New" pitchFamily="49" charset="0"/>
                <a:cs typeface="Courier New" pitchFamily="49" charset="0"/>
              </a:rPr>
              <a:t>    </a:t>
            </a:r>
            <a:r>
              <a:rPr lang="en-US" altLang="ja-JP" dirty="0" err="1" smtClean="0">
                <a:solidFill>
                  <a:schemeClr val="tx1"/>
                </a:solidFill>
                <a:latin typeface="Courier New" pitchFamily="49" charset="0"/>
                <a:cs typeface="Courier New" pitchFamily="49" charset="0"/>
              </a:rPr>
              <a:t>seq</a:t>
            </a:r>
            <a:r>
              <a:rPr lang="en-US" altLang="ja-JP" dirty="0" smtClean="0">
                <a:solidFill>
                  <a:schemeClr val="tx1"/>
                </a:solidFill>
                <a:latin typeface="Courier New" pitchFamily="49" charset="0"/>
                <a:cs typeface="Courier New" pitchFamily="49" charset="0"/>
              </a:rPr>
              <a:t> = Bio::</a:t>
            </a:r>
            <a:r>
              <a:rPr lang="en-US" altLang="ja-JP" dirty="0" err="1" smtClean="0">
                <a:solidFill>
                  <a:schemeClr val="tx1"/>
                </a:solidFill>
                <a:latin typeface="Courier New" pitchFamily="49" charset="0"/>
                <a:cs typeface="Courier New" pitchFamily="49" charset="0"/>
              </a:rPr>
              <a:t>Sequence.new</a:t>
            </a:r>
            <a:r>
              <a:rPr lang="en-US" altLang="ja-JP" dirty="0" smtClean="0">
                <a:solidFill>
                  <a:schemeClr val="tx1"/>
                </a:solidFill>
                <a:latin typeface="Courier New" pitchFamily="49" charset="0"/>
                <a:cs typeface="Courier New" pitchFamily="49" charset="0"/>
              </a:rPr>
              <a:t>(</a:t>
            </a:r>
            <a:r>
              <a:rPr lang="en-US" altLang="ja-JP" dirty="0" err="1" smtClean="0">
                <a:solidFill>
                  <a:schemeClr val="tx1"/>
                </a:solidFill>
                <a:latin typeface="Courier New" pitchFamily="49" charset="0"/>
                <a:cs typeface="Courier New" pitchFamily="49" charset="0"/>
              </a:rPr>
              <a:t>seq</a:t>
            </a:r>
            <a:r>
              <a:rPr lang="en-US" altLang="ja-JP" dirty="0" smtClean="0">
                <a:solidFill>
                  <a:schemeClr val="tx1"/>
                </a:solidFill>
                <a:latin typeface="Courier New" pitchFamily="49" charset="0"/>
                <a:cs typeface="Courier New" pitchFamily="49" charset="0"/>
              </a:rPr>
              <a:t>)</a:t>
            </a:r>
          </a:p>
          <a:p>
            <a:r>
              <a:rPr lang="en-US" altLang="ja-JP" dirty="0" smtClean="0">
                <a:solidFill>
                  <a:schemeClr val="tx1"/>
                </a:solidFill>
                <a:latin typeface="Courier New" pitchFamily="49" charset="0"/>
                <a:cs typeface="Courier New" pitchFamily="49" charset="0"/>
              </a:rPr>
              <a:t>    print </a:t>
            </a:r>
            <a:r>
              <a:rPr lang="en-US" altLang="ja-JP" dirty="0" err="1" smtClean="0">
                <a:solidFill>
                  <a:schemeClr val="tx1"/>
                </a:solidFill>
                <a:latin typeface="Courier New" pitchFamily="49" charset="0"/>
                <a:cs typeface="Courier New" pitchFamily="49" charset="0"/>
              </a:rPr>
              <a:t>seq.output_fasta</a:t>
            </a:r>
            <a:r>
              <a:rPr lang="en-US" altLang="ja-JP" dirty="0" smtClean="0">
                <a:solidFill>
                  <a:schemeClr val="tx1"/>
                </a:solidFill>
                <a:latin typeface="Courier New" pitchFamily="49" charset="0"/>
                <a:cs typeface="Courier New" pitchFamily="49" charset="0"/>
              </a:rPr>
              <a:t>(</a:t>
            </a:r>
            <a:r>
              <a:rPr lang="en-US" altLang="ja-JP" dirty="0" err="1" smtClean="0">
                <a:solidFill>
                  <a:schemeClr val="tx1"/>
                </a:solidFill>
                <a:latin typeface="Courier New" pitchFamily="49" charset="0"/>
                <a:cs typeface="Courier New" pitchFamily="49" charset="0"/>
              </a:rPr>
              <a:t>e.definition</a:t>
            </a:r>
            <a:r>
              <a:rPr lang="en-US" altLang="ja-JP" dirty="0" smtClean="0">
                <a:solidFill>
                  <a:schemeClr val="tx1"/>
                </a:solidFill>
                <a:latin typeface="Courier New" pitchFamily="49" charset="0"/>
                <a:cs typeface="Courier New" pitchFamily="49" charset="0"/>
              </a:rPr>
              <a:t>)</a:t>
            </a:r>
          </a:p>
          <a:p>
            <a:r>
              <a:rPr lang="en-US" altLang="ja-JP" dirty="0" smtClean="0">
                <a:solidFill>
                  <a:schemeClr val="tx1"/>
                </a:solidFill>
                <a:latin typeface="Courier New" pitchFamily="49" charset="0"/>
                <a:cs typeface="Courier New" pitchFamily="49" charset="0"/>
              </a:rPr>
              <a:t>  end</a:t>
            </a:r>
          </a:p>
          <a:p>
            <a:endParaRPr lang="en-US" altLang="ja-JP" dirty="0" smtClean="0">
              <a:solidFill>
                <a:schemeClr val="tx1"/>
              </a:solidFill>
              <a:latin typeface="Courier New" pitchFamily="49" charset="0"/>
              <a:cs typeface="Courier New" pitchFamily="49"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kumimoji="1" lang="en-US" altLang="ja-JP" dirty="0" smtClean="0"/>
              <a:t>Ruby</a:t>
            </a:r>
          </a:p>
          <a:p>
            <a:pPr lvl="1">
              <a:buFont typeface="Wingdings" pitchFamily="2" charset="2"/>
              <a:buChar char="l"/>
            </a:pPr>
            <a:r>
              <a:rPr lang="en-US" altLang="ja-JP" dirty="0" smtClean="0"/>
              <a:t>http://www.ruby-lang.org/</a:t>
            </a:r>
          </a:p>
          <a:p>
            <a:pPr lvl="1">
              <a:buFont typeface="Wingdings" pitchFamily="2" charset="2"/>
              <a:buChar char="l"/>
            </a:pPr>
            <a:endParaRPr lang="en-US" altLang="ja-JP" dirty="0" smtClean="0"/>
          </a:p>
          <a:p>
            <a:pPr>
              <a:buFont typeface="Wingdings" pitchFamily="2" charset="2"/>
              <a:buChar char="l"/>
            </a:pPr>
            <a:r>
              <a:rPr lang="en-US" altLang="ja-JP" dirty="0" err="1" smtClean="0"/>
              <a:t>BioRuby</a:t>
            </a:r>
            <a:endParaRPr lang="en-US" altLang="ja-JP" dirty="0" smtClean="0"/>
          </a:p>
          <a:p>
            <a:pPr lvl="1">
              <a:buFont typeface="Wingdings" pitchFamily="2" charset="2"/>
              <a:buChar char="l"/>
            </a:pPr>
            <a:r>
              <a:rPr kumimoji="1" lang="en-US" altLang="ja-JP" dirty="0" err="1" smtClean="0"/>
              <a:t>BioRuby</a:t>
            </a:r>
            <a:r>
              <a:rPr kumimoji="1" lang="ja-JP" altLang="en-US" dirty="0" smtClean="0"/>
              <a:t>付属の文書</a:t>
            </a:r>
            <a:endParaRPr kumimoji="1" lang="en-US" altLang="ja-JP" dirty="0" smtClean="0"/>
          </a:p>
          <a:p>
            <a:pPr lvl="2">
              <a:buFont typeface="Wingdings" pitchFamily="2" charset="2"/>
              <a:buChar char="l"/>
            </a:pPr>
            <a:r>
              <a:rPr lang="en-US" altLang="ja-JP" dirty="0" smtClean="0"/>
              <a:t>doc/</a:t>
            </a:r>
          </a:p>
          <a:p>
            <a:pPr lvl="3">
              <a:buFont typeface="Wingdings" pitchFamily="2" charset="2"/>
              <a:buChar char="l"/>
            </a:pPr>
            <a:r>
              <a:rPr lang="ja-JP" altLang="en-US" sz="2000" dirty="0" smtClean="0"/>
              <a:t>特に </a:t>
            </a:r>
            <a:r>
              <a:rPr lang="en-US" altLang="ja-JP" sz="2000" dirty="0" err="1" smtClean="0"/>
              <a:t>Tutorial.rd.html</a:t>
            </a:r>
            <a:r>
              <a:rPr lang="en-US" altLang="ja-JP" sz="2000" dirty="0" smtClean="0"/>
              <a:t> </a:t>
            </a:r>
            <a:r>
              <a:rPr lang="ja-JP" altLang="en-US" sz="2000" dirty="0" smtClean="0"/>
              <a:t>と </a:t>
            </a:r>
            <a:r>
              <a:rPr lang="en-US" altLang="ja-JP" sz="2000" smtClean="0"/>
              <a:t>Tutorial.rd.ja.html</a:t>
            </a:r>
            <a:endParaRPr lang="en-US" altLang="ja-JP" sz="2000" dirty="0" smtClean="0"/>
          </a:p>
          <a:p>
            <a:pPr lvl="2">
              <a:buFont typeface="Wingdings" pitchFamily="2" charset="2"/>
              <a:buChar char="l"/>
            </a:pPr>
            <a:r>
              <a:rPr kumimoji="1" lang="en-US" altLang="ja-JP" dirty="0" smtClean="0"/>
              <a:t>sample/</a:t>
            </a:r>
          </a:p>
          <a:p>
            <a:pPr lvl="3">
              <a:buFont typeface="Wingdings" pitchFamily="2" charset="2"/>
              <a:buChar char="l"/>
            </a:pPr>
            <a:r>
              <a:rPr lang="ja-JP" altLang="en-US" sz="2000" dirty="0" smtClean="0"/>
              <a:t>特に </a:t>
            </a:r>
            <a:r>
              <a:rPr lang="en-US" altLang="ja-JP" sz="2000" dirty="0" smtClean="0"/>
              <a:t>sample/demo_*.</a:t>
            </a:r>
            <a:r>
              <a:rPr lang="en-US" altLang="ja-JP" sz="2000" dirty="0" err="1" smtClean="0"/>
              <a:t>rb</a:t>
            </a:r>
            <a:endParaRPr kumimoji="1" lang="en-US" altLang="ja-JP" sz="2000" dirty="0" smtClean="0"/>
          </a:p>
          <a:p>
            <a:pPr lvl="2">
              <a:buFont typeface="Wingdings" pitchFamily="2" charset="2"/>
              <a:buChar char="l"/>
            </a:pPr>
            <a:r>
              <a:rPr lang="ja-JP" altLang="en-US" dirty="0" smtClean="0"/>
              <a:t>テスト用データは </a:t>
            </a:r>
            <a:r>
              <a:rPr lang="en-US" altLang="ja-JP" dirty="0" smtClean="0"/>
              <a:t>test/data </a:t>
            </a:r>
            <a:r>
              <a:rPr lang="ja-JP" altLang="en-US" dirty="0" smtClean="0"/>
              <a:t>にあり</a:t>
            </a:r>
            <a:endParaRPr kumimoji="1" lang="en-US" altLang="ja-JP" dirty="0" smtClean="0"/>
          </a:p>
          <a:p>
            <a:pPr lvl="1">
              <a:buFont typeface="Wingdings" pitchFamily="2" charset="2"/>
              <a:buChar char="l"/>
            </a:pPr>
            <a:endParaRPr lang="en-US" altLang="ja-JP" dirty="0" smtClean="0"/>
          </a:p>
          <a:p>
            <a:pPr lvl="1">
              <a:buFont typeface="Wingdings" pitchFamily="2" charset="2"/>
              <a:buChar char="l"/>
            </a:pPr>
            <a:r>
              <a:rPr lang="en-US" altLang="ja-JP" dirty="0" smtClean="0"/>
              <a:t>http://bioruby.org/</a:t>
            </a:r>
          </a:p>
          <a:p>
            <a:pPr>
              <a:buFont typeface="Wingdings" pitchFamily="2" charset="2"/>
              <a:buChar char="l"/>
            </a:pPr>
            <a:endParaRPr kumimoji="1" lang="ja-JP" alt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書籍</a:t>
            </a:r>
            <a:endParaRPr kumimoji="1" lang="ja-JP" altLang="en-US" dirty="0"/>
          </a:p>
        </p:txBody>
      </p:sp>
      <p:pic>
        <p:nvPicPr>
          <p:cNvPr id="4" name="Picture 3"/>
          <p:cNvPicPr>
            <a:picLocks noChangeAspect="1" noChangeArrowheads="1"/>
          </p:cNvPicPr>
          <p:nvPr/>
        </p:nvPicPr>
        <p:blipFill>
          <a:blip r:embed="rId2" cstate="print"/>
          <a:srcRect/>
          <a:stretch>
            <a:fillRect/>
          </a:stretch>
        </p:blipFill>
        <p:spPr bwMode="auto">
          <a:xfrm>
            <a:off x="467544" y="2758134"/>
            <a:ext cx="2599179" cy="3739826"/>
          </a:xfrm>
          <a:prstGeom prst="rect">
            <a:avLst/>
          </a:prstGeom>
          <a:noFill/>
          <a:ln w="9525">
            <a:noFill/>
            <a:miter lim="800000"/>
            <a:headEnd/>
            <a:tailEnd/>
          </a:ln>
        </p:spPr>
      </p:pic>
      <p:sp>
        <p:nvSpPr>
          <p:cNvPr id="5" name="正方形/長方形 4"/>
          <p:cNvSpPr/>
          <p:nvPr/>
        </p:nvSpPr>
        <p:spPr>
          <a:xfrm>
            <a:off x="467544" y="1340768"/>
            <a:ext cx="3312368" cy="1015663"/>
          </a:xfrm>
          <a:prstGeom prst="rect">
            <a:avLst/>
          </a:prstGeom>
        </p:spPr>
        <p:txBody>
          <a:bodyPr wrap="square">
            <a:spAutoFit/>
          </a:bodyPr>
          <a:lstStyle/>
          <a:p>
            <a:r>
              <a:rPr lang="ja-JP" altLang="en-US" sz="2000" dirty="0" smtClean="0"/>
              <a:t>多田雅人著「</a:t>
            </a:r>
            <a:r>
              <a:rPr lang="en-US" altLang="ja-JP" sz="2000" dirty="0" smtClean="0"/>
              <a:t>Ruby</a:t>
            </a:r>
            <a:r>
              <a:rPr lang="ja-JP" altLang="en-US" sz="2000" dirty="0" smtClean="0"/>
              <a:t>ではじめるバイオインフォマティクス」</a:t>
            </a:r>
            <a:endParaRPr lang="en-US" altLang="ja-JP" sz="2000" dirty="0" smtClean="0"/>
          </a:p>
          <a:p>
            <a:r>
              <a:rPr lang="ja-JP" altLang="en-US" sz="2000" dirty="0" smtClean="0"/>
              <a:t>培風館（</a:t>
            </a:r>
            <a:r>
              <a:rPr lang="en-US" altLang="ja-JP" sz="2000" dirty="0" smtClean="0"/>
              <a:t>2009</a:t>
            </a:r>
            <a:r>
              <a:rPr lang="ja-JP" altLang="en-US" sz="2000" dirty="0" smtClean="0"/>
              <a:t>） </a:t>
            </a:r>
            <a:r>
              <a:rPr lang="en-US" altLang="ja-JP" sz="2000" dirty="0" smtClean="0"/>
              <a:t>3,255</a:t>
            </a:r>
            <a:r>
              <a:rPr lang="ja-JP" altLang="en-US" sz="2000" dirty="0" smtClean="0"/>
              <a:t>円</a:t>
            </a:r>
            <a:endParaRPr lang="ja-JP" altLang="en-US" sz="2000" dirty="0"/>
          </a:p>
        </p:txBody>
      </p:sp>
      <p:pic>
        <p:nvPicPr>
          <p:cNvPr id="8" name="Picture 2"/>
          <p:cNvPicPr>
            <a:picLocks noChangeAspect="1" noChangeArrowheads="1"/>
          </p:cNvPicPr>
          <p:nvPr/>
        </p:nvPicPr>
        <p:blipFill>
          <a:blip r:embed="rId3" cstate="print"/>
          <a:srcRect/>
          <a:stretch>
            <a:fillRect/>
          </a:stretch>
        </p:blipFill>
        <p:spPr bwMode="auto">
          <a:xfrm>
            <a:off x="4572000" y="2780928"/>
            <a:ext cx="2676526" cy="3810000"/>
          </a:xfrm>
          <a:prstGeom prst="rect">
            <a:avLst/>
          </a:prstGeom>
          <a:noFill/>
          <a:ln w="9525">
            <a:noFill/>
            <a:miter lim="800000"/>
            <a:headEnd/>
            <a:tailEnd/>
          </a:ln>
        </p:spPr>
      </p:pic>
      <p:sp>
        <p:nvSpPr>
          <p:cNvPr id="10" name="テキスト ボックス 9"/>
          <p:cNvSpPr txBox="1"/>
          <p:nvPr/>
        </p:nvSpPr>
        <p:spPr>
          <a:xfrm>
            <a:off x="4427984" y="1412776"/>
            <a:ext cx="4392488" cy="1015663"/>
          </a:xfrm>
          <a:prstGeom prst="rect">
            <a:avLst/>
          </a:prstGeom>
          <a:noFill/>
        </p:spPr>
        <p:txBody>
          <a:bodyPr wrap="square" rtlCol="0">
            <a:spAutoFit/>
          </a:bodyPr>
          <a:lstStyle/>
          <a:p>
            <a:r>
              <a:rPr lang="ja-JP" altLang="en-US" sz="2000" dirty="0" smtClean="0"/>
              <a:t>オープンバイオ研究会編</a:t>
            </a:r>
            <a:r>
              <a:rPr kumimoji="1" lang="ja-JP" altLang="en-US" sz="2000" dirty="0" smtClean="0"/>
              <a:t>「オープンソースで学ぶ</a:t>
            </a:r>
            <a:r>
              <a:rPr lang="ja-JP" altLang="en-US" sz="2000" dirty="0" smtClean="0"/>
              <a:t>バイオインフォマティクス」</a:t>
            </a:r>
            <a:endParaRPr lang="en-US" altLang="ja-JP" sz="2000" dirty="0" smtClean="0"/>
          </a:p>
          <a:p>
            <a:r>
              <a:rPr lang="ja-JP" altLang="en-US" sz="2000" dirty="0" smtClean="0"/>
              <a:t>東京電機大学出版局（</a:t>
            </a:r>
            <a:r>
              <a:rPr lang="en-US" altLang="ja-JP" sz="2000" dirty="0" smtClean="0"/>
              <a:t>2008</a:t>
            </a:r>
            <a:r>
              <a:rPr lang="ja-JP" altLang="en-US" sz="2000" dirty="0" smtClean="0"/>
              <a:t>）</a:t>
            </a:r>
            <a:r>
              <a:rPr lang="en-US" altLang="ja-JP" sz="2000" dirty="0" smtClean="0"/>
              <a:t> </a:t>
            </a:r>
            <a:r>
              <a:rPr lang="ja-JP" altLang="en-US" sz="2000" dirty="0" smtClean="0"/>
              <a:t> </a:t>
            </a:r>
            <a:r>
              <a:rPr lang="en-US" altLang="ja-JP" sz="2000" dirty="0" smtClean="0"/>
              <a:t>4,095</a:t>
            </a:r>
            <a:r>
              <a:rPr lang="ja-JP" altLang="en-US" sz="2000" dirty="0" smtClean="0"/>
              <a:t>円</a:t>
            </a:r>
            <a:endParaRPr kumimoji="1" lang="ja-JP"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なぜ</a:t>
            </a:r>
            <a:r>
              <a:rPr kumimoji="1" lang="en-US" altLang="ja-JP" dirty="0" smtClean="0"/>
              <a:t>Ruby?</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Font typeface="Wingdings" pitchFamily="2" charset="2"/>
              <a:buChar char="l"/>
            </a:pPr>
            <a:r>
              <a:rPr lang="ja-JP" altLang="en-US" dirty="0" smtClean="0"/>
              <a:t>シンプル</a:t>
            </a:r>
            <a:endParaRPr lang="en-US" altLang="ja-JP" dirty="0" smtClean="0"/>
          </a:p>
          <a:p>
            <a:pPr lvl="1">
              <a:buFont typeface="Wingdings" pitchFamily="2" charset="2"/>
              <a:buChar char="l"/>
            </a:pPr>
            <a:r>
              <a:rPr lang="ja-JP" altLang="en-US" dirty="0" smtClean="0"/>
              <a:t>わかりやすく、生産性も高い</a:t>
            </a:r>
            <a:endParaRPr lang="en-US" altLang="ja-JP" dirty="0" smtClean="0"/>
          </a:p>
          <a:p>
            <a:pPr>
              <a:buFont typeface="Wingdings" pitchFamily="2" charset="2"/>
              <a:buChar char="l"/>
            </a:pPr>
            <a:r>
              <a:rPr lang="ja-JP" altLang="en-US" dirty="0" smtClean="0"/>
              <a:t>洗練された文法</a:t>
            </a:r>
            <a:endParaRPr lang="en-US" altLang="ja-JP" dirty="0" smtClean="0"/>
          </a:p>
          <a:p>
            <a:pPr lvl="1">
              <a:buFont typeface="Wingdings" pitchFamily="2" charset="2"/>
              <a:buChar char="l"/>
            </a:pPr>
            <a:r>
              <a:rPr lang="ja-JP" altLang="en-US" dirty="0" smtClean="0"/>
              <a:t>読みやすく書きやすい</a:t>
            </a:r>
            <a:endParaRPr lang="en-US" altLang="ja-JP" dirty="0" smtClean="0"/>
          </a:p>
          <a:p>
            <a:pPr>
              <a:buFont typeface="Wingdings" pitchFamily="2" charset="2"/>
              <a:buChar char="l"/>
            </a:pPr>
            <a:r>
              <a:rPr lang="ja-JP" altLang="en-US" dirty="0" smtClean="0"/>
              <a:t>書籍や各種情報が多い</a:t>
            </a:r>
            <a:endParaRPr lang="en-US" altLang="ja-JP" dirty="0" smtClean="0"/>
          </a:p>
          <a:p>
            <a:pPr lvl="1">
              <a:buFont typeface="Wingdings" pitchFamily="2" charset="2"/>
              <a:buChar char="l"/>
            </a:pPr>
            <a:r>
              <a:rPr lang="ja-JP" altLang="en-US" dirty="0" smtClean="0"/>
              <a:t>特に日本語の本やウェブサイトは多い</a:t>
            </a:r>
            <a:endParaRPr lang="en-US" altLang="ja-JP" dirty="0" smtClean="0"/>
          </a:p>
          <a:p>
            <a:pPr lvl="1">
              <a:buFont typeface="Wingdings" pitchFamily="2" charset="2"/>
              <a:buChar char="l"/>
            </a:pPr>
            <a:r>
              <a:rPr lang="ja-JP" altLang="en-US" dirty="0" smtClean="0"/>
              <a:t>各地でボランティアベースの勉強会が開催</a:t>
            </a:r>
            <a:endParaRPr lang="en-US" altLang="ja-JP" dirty="0" smtClean="0"/>
          </a:p>
          <a:p>
            <a:pPr>
              <a:buFont typeface="Wingdings" pitchFamily="2" charset="2"/>
              <a:buChar char="l"/>
            </a:pPr>
            <a:r>
              <a:rPr lang="ja-JP" altLang="en-US" dirty="0" smtClean="0"/>
              <a:t>目的に応じた既存のライブラリやツールを使える</a:t>
            </a:r>
            <a:endParaRPr lang="en-US" altLang="ja-JP" dirty="0" smtClean="0"/>
          </a:p>
          <a:p>
            <a:pPr lvl="1">
              <a:buFont typeface="Wingdings" pitchFamily="2" charset="2"/>
              <a:buChar char="l"/>
            </a:pPr>
            <a:r>
              <a:rPr lang="en-US" altLang="ja-JP" dirty="0" smtClean="0"/>
              <a:t>Ruby on Rails </a:t>
            </a:r>
            <a:r>
              <a:rPr lang="ja-JP" altLang="en-US" dirty="0" smtClean="0"/>
              <a:t>（動的ウェブサイト構築用）</a:t>
            </a:r>
            <a:r>
              <a:rPr lang="en-US" altLang="ja-JP" dirty="0" smtClean="0"/>
              <a:t>, …</a:t>
            </a:r>
          </a:p>
          <a:p>
            <a:pPr lvl="1">
              <a:buFont typeface="Wingdings" pitchFamily="2" charset="2"/>
              <a:buChar char="l"/>
            </a:pPr>
            <a:r>
              <a:rPr lang="en-US" altLang="ja-JP" dirty="0" err="1" smtClean="0"/>
              <a:t>BioRuby</a:t>
            </a:r>
            <a:endParaRPr lang="en-US" altLang="ja-JP" dirty="0" smtClean="0"/>
          </a:p>
          <a:p>
            <a:pPr>
              <a:buFont typeface="Wingdings" pitchFamily="2" charset="2"/>
              <a:buChar char="l"/>
            </a:pPr>
            <a:r>
              <a:rPr lang="ja-JP" altLang="en-US" dirty="0" smtClean="0"/>
              <a:t>最先端のインターネット企業も使用</a:t>
            </a:r>
            <a:endParaRPr lang="en-US" altLang="ja-JP" dirty="0" smtClean="0"/>
          </a:p>
          <a:p>
            <a:pPr lvl="2">
              <a:buFont typeface="Wingdings" pitchFamily="2" charset="2"/>
              <a:buChar char="l"/>
            </a:pPr>
            <a:r>
              <a:rPr lang="en-US" altLang="ja-JP" dirty="0" smtClean="0"/>
              <a:t>Twitter,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ja-JP" altLang="en-US" dirty="0" smtClean="0"/>
              <a:t>とは？</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en-US" altLang="ja-JP" dirty="0" smtClean="0"/>
              <a:t>Ruby</a:t>
            </a:r>
            <a:r>
              <a:rPr lang="ja-JP" altLang="en-US" dirty="0" smtClean="0"/>
              <a:t>で書かれた生物情報科学（バイオインフォマティクス）用ライブラリとツール集</a:t>
            </a:r>
            <a:endParaRPr lang="en-US" altLang="ja-JP" dirty="0" smtClean="0">
              <a:latin typeface="Trebuchet MS"/>
              <a:cs typeface="Trebuchet MS"/>
            </a:endParaRPr>
          </a:p>
          <a:p>
            <a:pPr lvl="1">
              <a:buFont typeface="Wingdings" pitchFamily="2" charset="2"/>
              <a:buChar char="l"/>
            </a:pPr>
            <a:r>
              <a:rPr lang="ja-JP" altLang="en-US" dirty="0" smtClean="0">
                <a:latin typeface="Trebuchet MS"/>
                <a:cs typeface="Trebuchet MS"/>
              </a:rPr>
              <a:t>ライブラリ＝ソフトウェアの「部品」を集めたもの</a:t>
            </a:r>
            <a:endParaRPr lang="en-US" altLang="ja-JP" dirty="0" smtClean="0">
              <a:latin typeface="Trebuchet MS"/>
              <a:cs typeface="Trebuchet MS"/>
            </a:endParaRPr>
          </a:p>
          <a:p>
            <a:pPr>
              <a:buFont typeface="Wingdings" pitchFamily="2" charset="2"/>
              <a:buChar char="l"/>
            </a:pPr>
            <a:r>
              <a:rPr lang="ja-JP" altLang="en-US" dirty="0" smtClean="0"/>
              <a:t>フリーソフトウェア</a:t>
            </a:r>
            <a:endParaRPr lang="en-US" altLang="ja-JP" dirty="0" smtClean="0"/>
          </a:p>
          <a:p>
            <a:pPr lvl="1">
              <a:buFont typeface="Wingdings" pitchFamily="2" charset="2"/>
              <a:buChar char="l"/>
            </a:pPr>
            <a:r>
              <a:rPr lang="ja-JP" altLang="en-US" dirty="0" smtClean="0">
                <a:latin typeface="Trebuchet MS"/>
                <a:cs typeface="Trebuchet MS"/>
              </a:rPr>
              <a:t>配布、利用、改変が自由</a:t>
            </a:r>
            <a:endParaRPr lang="en-US" altLang="ja-JP" dirty="0" smtClean="0">
              <a:hlinkClick r:id="rId3"/>
            </a:endParaRPr>
          </a:p>
          <a:p>
            <a:pPr>
              <a:buFont typeface="Wingdings" pitchFamily="2" charset="2"/>
              <a:buChar char="l"/>
            </a:pPr>
            <a:r>
              <a:rPr lang="ja-JP" altLang="en-US" dirty="0" smtClean="0"/>
              <a:t>最新バージョン </a:t>
            </a:r>
            <a:r>
              <a:rPr lang="en-US" altLang="ja-JP" dirty="0" smtClean="0"/>
              <a:t>1.4.3</a:t>
            </a:r>
          </a:p>
          <a:p>
            <a:pPr lvl="1">
              <a:buFont typeface="Wingdings" pitchFamily="2" charset="2"/>
              <a:buChar char="l"/>
            </a:pPr>
            <a:r>
              <a:rPr lang="en-US" altLang="ja-JP" dirty="0" smtClean="0"/>
              <a:t>2012</a:t>
            </a:r>
            <a:r>
              <a:rPr lang="ja-JP" altLang="en-US" dirty="0" smtClean="0"/>
              <a:t>年</a:t>
            </a:r>
            <a:r>
              <a:rPr lang="en-US" altLang="ja-JP" dirty="0" smtClean="0"/>
              <a:t>8</a:t>
            </a:r>
            <a:r>
              <a:rPr lang="ja-JP" altLang="en-US" dirty="0" smtClean="0"/>
              <a:t>月</a:t>
            </a:r>
            <a:r>
              <a:rPr lang="en-US" altLang="ja-JP" dirty="0" smtClean="0"/>
              <a:t>22</a:t>
            </a:r>
            <a:r>
              <a:rPr lang="ja-JP" altLang="en-US" dirty="0" smtClean="0"/>
              <a:t>日リリース</a:t>
            </a:r>
            <a:endParaRPr lang="en-US" altLang="ja-JP" dirty="0" smtClean="0">
              <a:hlinkClick r:id="rId3"/>
            </a:endParaRPr>
          </a:p>
          <a:p>
            <a:pPr>
              <a:buFont typeface="Wingdings" pitchFamily="2" charset="2"/>
              <a:buChar char="l"/>
            </a:pPr>
            <a:r>
              <a:rPr lang="en-US" altLang="ja-JP" dirty="0" smtClean="0">
                <a:hlinkClick r:id="rId3"/>
              </a:rPr>
              <a:t>http://bioruby.org/</a:t>
            </a:r>
            <a:endParaRPr lang="en-US" altLang="ja-JP" dirty="0" smtClean="0"/>
          </a:p>
        </p:txBody>
      </p:sp>
      <p:pic>
        <p:nvPicPr>
          <p:cNvPr id="5" name="図 4" descr="BioRuby.png"/>
          <p:cNvPicPr>
            <a:picLocks noChangeAspect="1"/>
          </p:cNvPicPr>
          <p:nvPr/>
        </p:nvPicPr>
        <p:blipFill>
          <a:blip r:embed="rId4" cstate="print"/>
          <a:stretch>
            <a:fillRect/>
          </a:stretch>
        </p:blipFill>
        <p:spPr>
          <a:xfrm>
            <a:off x="5436096" y="2808312"/>
            <a:ext cx="3798139" cy="40770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ja-JP" altLang="en-US" dirty="0" smtClean="0"/>
              <a:t>の機能</a:t>
            </a:r>
            <a:endParaRPr kumimoji="1" lang="ja-JP" altLang="en-US" dirty="0"/>
          </a:p>
        </p:txBody>
      </p:sp>
      <p:sp>
        <p:nvSpPr>
          <p:cNvPr id="5" name="テキスト ボックス 4"/>
          <p:cNvSpPr txBox="1"/>
          <p:nvPr/>
        </p:nvSpPr>
        <p:spPr>
          <a:xfrm>
            <a:off x="3635896" y="1052736"/>
            <a:ext cx="101822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dirty="0" smtClean="0">
                <a:solidFill>
                  <a:srgbClr val="4D4D4D"/>
                </a:solidFill>
                <a:latin typeface="Trebuchet MS" pitchFamily="34" charset="0"/>
              </a:rPr>
              <a:t>Formats</a:t>
            </a:r>
            <a:endParaRPr kumimoji="1" lang="ja-JP" altLang="en-US" dirty="0">
              <a:solidFill>
                <a:srgbClr val="4D4D4D"/>
              </a:solidFill>
              <a:latin typeface="Trebuchet MS" pitchFamily="34" charset="0"/>
            </a:endParaRPr>
          </a:p>
        </p:txBody>
      </p:sp>
      <p:sp>
        <p:nvSpPr>
          <p:cNvPr id="7" name="テキスト ボックス 6"/>
          <p:cNvSpPr txBox="1"/>
          <p:nvPr/>
        </p:nvSpPr>
        <p:spPr>
          <a:xfrm>
            <a:off x="431857" y="4725144"/>
            <a:ext cx="52610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dirty="0" smtClean="0">
                <a:solidFill>
                  <a:srgbClr val="4D4D4D"/>
                </a:solidFill>
                <a:latin typeface="Trebuchet MS" pitchFamily="34" charset="0"/>
              </a:rPr>
              <a:t>I/O</a:t>
            </a:r>
            <a:endParaRPr kumimoji="1" lang="ja-JP" altLang="en-US" dirty="0">
              <a:solidFill>
                <a:srgbClr val="4D4D4D"/>
              </a:solidFill>
              <a:latin typeface="Trebuchet MS" pitchFamily="34" charset="0"/>
            </a:endParaRPr>
          </a:p>
        </p:txBody>
      </p:sp>
      <p:sp>
        <p:nvSpPr>
          <p:cNvPr id="8" name="テキスト ボックス 7"/>
          <p:cNvSpPr txBox="1"/>
          <p:nvPr/>
        </p:nvSpPr>
        <p:spPr>
          <a:xfrm>
            <a:off x="3131840" y="4571836"/>
            <a:ext cx="144206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dirty="0" smtClean="0">
                <a:solidFill>
                  <a:srgbClr val="4D4D4D"/>
                </a:solidFill>
                <a:latin typeface="Trebuchet MS" pitchFamily="34" charset="0"/>
              </a:rPr>
              <a:t>Web Service</a:t>
            </a:r>
            <a:endParaRPr kumimoji="1" lang="ja-JP" altLang="en-US" dirty="0">
              <a:solidFill>
                <a:srgbClr val="4D4D4D"/>
              </a:solidFill>
              <a:latin typeface="Trebuchet MS" pitchFamily="34" charset="0"/>
            </a:endParaRPr>
          </a:p>
        </p:txBody>
      </p:sp>
      <p:sp>
        <p:nvSpPr>
          <p:cNvPr id="10" name="正方形/長方形 9"/>
          <p:cNvSpPr/>
          <p:nvPr/>
        </p:nvSpPr>
        <p:spPr>
          <a:xfrm>
            <a:off x="323528" y="1052736"/>
            <a:ext cx="172675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ja-JP" altLang="en-US" dirty="0" smtClean="0">
                <a:solidFill>
                  <a:srgbClr val="4D4D4D"/>
                </a:solidFill>
                <a:latin typeface="Trebuchet MS" pitchFamily="34" charset="0"/>
              </a:rPr>
              <a:t>基本データ構造</a:t>
            </a:r>
            <a:endParaRPr lang="en-US" altLang="ja-JP" dirty="0">
              <a:solidFill>
                <a:srgbClr val="4D4D4D"/>
              </a:solidFill>
              <a:latin typeface="Trebuchet MS" pitchFamily="34" charset="0"/>
            </a:endParaRPr>
          </a:p>
        </p:txBody>
      </p:sp>
      <p:sp>
        <p:nvSpPr>
          <p:cNvPr id="11" name="テキスト ボックス 10"/>
          <p:cNvSpPr txBox="1"/>
          <p:nvPr/>
        </p:nvSpPr>
        <p:spPr>
          <a:xfrm>
            <a:off x="3635896" y="1613699"/>
            <a:ext cx="1096775" cy="2862322"/>
          </a:xfrm>
          <a:prstGeom prst="rect">
            <a:avLst/>
          </a:prstGeom>
          <a:noFill/>
        </p:spPr>
        <p:txBody>
          <a:bodyPr wrap="square" rtlCol="0">
            <a:spAutoFit/>
          </a:bodyPr>
          <a:lstStyle/>
          <a:p>
            <a:r>
              <a:rPr kumimoji="1" lang="en-US" altLang="ja-JP" dirty="0" err="1" smtClean="0">
                <a:solidFill>
                  <a:srgbClr val="4D4D4D"/>
                </a:solidFill>
                <a:latin typeface="Trebuchet MS" pitchFamily="34" charset="0"/>
              </a:rPr>
              <a:t>GenBank</a:t>
            </a:r>
            <a:endParaRPr lang="en-US" altLang="ja-JP" dirty="0" smtClean="0">
              <a:solidFill>
                <a:srgbClr val="4D4D4D"/>
              </a:solidFill>
              <a:latin typeface="Trebuchet MS" pitchFamily="34" charset="0"/>
            </a:endParaRPr>
          </a:p>
          <a:p>
            <a:r>
              <a:rPr kumimoji="1" lang="en-US" altLang="ja-JP" dirty="0" smtClean="0">
                <a:solidFill>
                  <a:srgbClr val="4D4D4D"/>
                </a:solidFill>
                <a:latin typeface="Trebuchet MS" pitchFamily="34" charset="0"/>
              </a:rPr>
              <a:t>EMBL</a:t>
            </a:r>
            <a:endParaRPr lang="en-US" altLang="ja-JP" dirty="0" smtClean="0">
              <a:solidFill>
                <a:srgbClr val="4D4D4D"/>
              </a:solidFill>
              <a:latin typeface="Trebuchet MS" pitchFamily="34" charset="0"/>
            </a:endParaRPr>
          </a:p>
          <a:p>
            <a:r>
              <a:rPr kumimoji="1" lang="en-US" altLang="ja-JP" dirty="0" err="1" smtClean="0">
                <a:solidFill>
                  <a:srgbClr val="4D4D4D"/>
                </a:solidFill>
                <a:latin typeface="Trebuchet MS" pitchFamily="34" charset="0"/>
              </a:rPr>
              <a:t>UniProt</a:t>
            </a:r>
            <a:endParaRPr kumimoji="1" lang="en-US" altLang="ja-JP" dirty="0" smtClean="0">
              <a:solidFill>
                <a:srgbClr val="4D4D4D"/>
              </a:solidFill>
              <a:latin typeface="Trebuchet MS" pitchFamily="34" charset="0"/>
            </a:endParaRPr>
          </a:p>
          <a:p>
            <a:r>
              <a:rPr lang="en-US" altLang="ja-JP" dirty="0" smtClean="0">
                <a:solidFill>
                  <a:srgbClr val="4D4D4D"/>
                </a:solidFill>
                <a:latin typeface="Trebuchet MS" pitchFamily="34" charset="0"/>
              </a:rPr>
              <a:t>KEGG</a:t>
            </a:r>
          </a:p>
          <a:p>
            <a:r>
              <a:rPr kumimoji="1" lang="en-US" altLang="ja-JP" dirty="0" smtClean="0">
                <a:solidFill>
                  <a:srgbClr val="4D4D4D"/>
                </a:solidFill>
                <a:latin typeface="Trebuchet MS" pitchFamily="34" charset="0"/>
              </a:rPr>
              <a:t>PDB</a:t>
            </a:r>
          </a:p>
          <a:p>
            <a:r>
              <a:rPr lang="en-US" altLang="ja-JP" dirty="0" smtClean="0">
                <a:solidFill>
                  <a:srgbClr val="4D4D4D"/>
                </a:solidFill>
                <a:latin typeface="Trebuchet MS" pitchFamily="34" charset="0"/>
              </a:rPr>
              <a:t>MEDLINE</a:t>
            </a:r>
          </a:p>
          <a:p>
            <a:r>
              <a:rPr kumimoji="1" lang="en-US" altLang="ja-JP" dirty="0" smtClean="0">
                <a:solidFill>
                  <a:srgbClr val="4D4D4D"/>
                </a:solidFill>
                <a:latin typeface="Trebuchet MS" pitchFamily="34" charset="0"/>
              </a:rPr>
              <a:t>REBASE</a:t>
            </a:r>
          </a:p>
          <a:p>
            <a:r>
              <a:rPr lang="en-US" altLang="ja-JP" dirty="0" smtClean="0">
                <a:solidFill>
                  <a:srgbClr val="4D4D4D"/>
                </a:solidFill>
                <a:latin typeface="Trebuchet MS" pitchFamily="34" charset="0"/>
              </a:rPr>
              <a:t>FASTA </a:t>
            </a:r>
          </a:p>
          <a:p>
            <a:r>
              <a:rPr lang="en-US" altLang="ja-JP" dirty="0" smtClean="0">
                <a:solidFill>
                  <a:srgbClr val="4D4D4D"/>
                </a:solidFill>
                <a:latin typeface="Trebuchet MS" pitchFamily="34" charset="0"/>
              </a:rPr>
              <a:t>FASTQ </a:t>
            </a:r>
          </a:p>
          <a:p>
            <a:r>
              <a:rPr lang="en-US" altLang="ja-JP" dirty="0" smtClean="0">
                <a:solidFill>
                  <a:srgbClr val="4D4D4D"/>
                </a:solidFill>
                <a:latin typeface="Trebuchet MS" pitchFamily="34" charset="0"/>
              </a:rPr>
              <a:t>GFF</a:t>
            </a:r>
          </a:p>
        </p:txBody>
      </p:sp>
      <p:sp>
        <p:nvSpPr>
          <p:cNvPr id="13" name="正方形/長方形 12"/>
          <p:cNvSpPr/>
          <p:nvPr/>
        </p:nvSpPr>
        <p:spPr>
          <a:xfrm>
            <a:off x="4716016" y="1628800"/>
            <a:ext cx="1368152" cy="2585323"/>
          </a:xfrm>
          <a:prstGeom prst="rect">
            <a:avLst/>
          </a:prstGeom>
        </p:spPr>
        <p:txBody>
          <a:bodyPr wrap="square">
            <a:spAutoFit/>
          </a:bodyPr>
          <a:lstStyle/>
          <a:p>
            <a:r>
              <a:rPr lang="en-US" altLang="ja-JP" dirty="0" smtClean="0">
                <a:solidFill>
                  <a:srgbClr val="4D4D4D"/>
                </a:solidFill>
                <a:latin typeface="Trebuchet MS" pitchFamily="34" charset="0"/>
              </a:rPr>
              <a:t>ABIF</a:t>
            </a:r>
          </a:p>
          <a:p>
            <a:r>
              <a:rPr lang="en-US" altLang="ja-JP" dirty="0" smtClean="0">
                <a:solidFill>
                  <a:srgbClr val="4D4D4D"/>
                </a:solidFill>
                <a:latin typeface="Trebuchet MS" pitchFamily="34" charset="0"/>
              </a:rPr>
              <a:t>SCF</a:t>
            </a:r>
          </a:p>
          <a:p>
            <a:r>
              <a:rPr lang="en-US" altLang="ja-JP" dirty="0" smtClean="0">
                <a:solidFill>
                  <a:srgbClr val="4D4D4D"/>
                </a:solidFill>
                <a:latin typeface="Trebuchet MS" pitchFamily="34" charset="0"/>
              </a:rPr>
              <a:t>GCG</a:t>
            </a:r>
          </a:p>
          <a:p>
            <a:r>
              <a:rPr lang="en-US" altLang="ja-JP" dirty="0" smtClean="0">
                <a:solidFill>
                  <a:srgbClr val="4D4D4D"/>
                </a:solidFill>
                <a:latin typeface="Trebuchet MS" pitchFamily="34" charset="0"/>
              </a:rPr>
              <a:t>MSF</a:t>
            </a:r>
          </a:p>
          <a:p>
            <a:r>
              <a:rPr lang="en-US" altLang="ja-JP" dirty="0" err="1" smtClean="0">
                <a:solidFill>
                  <a:srgbClr val="4D4D4D"/>
                </a:solidFill>
                <a:latin typeface="Trebuchet MS" pitchFamily="34" charset="0"/>
              </a:rPr>
              <a:t>Lasergene</a:t>
            </a:r>
            <a:endParaRPr lang="en-US" altLang="ja-JP" dirty="0" smtClean="0">
              <a:solidFill>
                <a:srgbClr val="4D4D4D"/>
              </a:solidFill>
              <a:latin typeface="Trebuchet MS" pitchFamily="34" charset="0"/>
            </a:endParaRPr>
          </a:p>
          <a:p>
            <a:r>
              <a:rPr lang="en-US" altLang="ja-JP" dirty="0" smtClean="0">
                <a:solidFill>
                  <a:srgbClr val="4D4D4D"/>
                </a:solidFill>
                <a:latin typeface="Trebuchet MS" pitchFamily="34" charset="0"/>
              </a:rPr>
              <a:t>GO</a:t>
            </a:r>
          </a:p>
          <a:p>
            <a:r>
              <a:rPr lang="en-US" altLang="ja-JP" dirty="0" err="1" smtClean="0">
                <a:solidFill>
                  <a:srgbClr val="4D4D4D"/>
                </a:solidFill>
                <a:latin typeface="Trebuchet MS" pitchFamily="34" charset="0"/>
              </a:rPr>
              <a:t>Newick</a:t>
            </a:r>
            <a:endParaRPr lang="en-US" altLang="ja-JP" dirty="0" smtClean="0">
              <a:solidFill>
                <a:srgbClr val="4D4D4D"/>
              </a:solidFill>
              <a:latin typeface="Trebuchet MS" pitchFamily="34" charset="0"/>
            </a:endParaRPr>
          </a:p>
          <a:p>
            <a:r>
              <a:rPr lang="en-US" altLang="ja-JP" dirty="0" err="1" smtClean="0">
                <a:solidFill>
                  <a:srgbClr val="4D4D4D"/>
                </a:solidFill>
                <a:latin typeface="Trebuchet MS" pitchFamily="34" charset="0"/>
              </a:rPr>
              <a:t>PhyloXML</a:t>
            </a:r>
            <a:endParaRPr lang="en-US" altLang="ja-JP" dirty="0" smtClean="0">
              <a:solidFill>
                <a:srgbClr val="4D4D4D"/>
              </a:solidFill>
              <a:latin typeface="Trebuchet MS" pitchFamily="34" charset="0"/>
            </a:endParaRPr>
          </a:p>
          <a:p>
            <a:r>
              <a:rPr lang="en-US" altLang="ja-JP" dirty="0" smtClean="0">
                <a:solidFill>
                  <a:srgbClr val="4D4D4D"/>
                </a:solidFill>
                <a:latin typeface="Trebuchet MS" pitchFamily="34" charset="0"/>
              </a:rPr>
              <a:t>NEXUS</a:t>
            </a:r>
          </a:p>
        </p:txBody>
      </p:sp>
      <p:sp>
        <p:nvSpPr>
          <p:cNvPr id="14" name="テキスト ボックス 13"/>
          <p:cNvSpPr txBox="1"/>
          <p:nvPr/>
        </p:nvSpPr>
        <p:spPr>
          <a:xfrm>
            <a:off x="6156177" y="1052736"/>
            <a:ext cx="69775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dirty="0" smtClean="0">
                <a:solidFill>
                  <a:srgbClr val="4D4D4D"/>
                </a:solidFill>
                <a:latin typeface="Trebuchet MS" pitchFamily="34" charset="0"/>
              </a:rPr>
              <a:t>Tools</a:t>
            </a:r>
            <a:endParaRPr kumimoji="1" lang="ja-JP" altLang="en-US" dirty="0">
              <a:solidFill>
                <a:srgbClr val="4D4D4D"/>
              </a:solidFill>
              <a:latin typeface="Trebuchet MS" pitchFamily="34" charset="0"/>
            </a:endParaRPr>
          </a:p>
        </p:txBody>
      </p:sp>
      <p:sp>
        <p:nvSpPr>
          <p:cNvPr id="15" name="テキスト ボックス 14"/>
          <p:cNvSpPr txBox="1"/>
          <p:nvPr/>
        </p:nvSpPr>
        <p:spPr>
          <a:xfrm>
            <a:off x="3131840" y="5085184"/>
            <a:ext cx="1136914" cy="1477328"/>
          </a:xfrm>
          <a:prstGeom prst="rect">
            <a:avLst/>
          </a:prstGeom>
          <a:noFill/>
        </p:spPr>
        <p:txBody>
          <a:bodyPr wrap="none" rtlCol="0">
            <a:spAutoFit/>
          </a:bodyPr>
          <a:lstStyle/>
          <a:p>
            <a:r>
              <a:rPr kumimoji="1" lang="en-US" altLang="ja-JP" dirty="0" smtClean="0">
                <a:solidFill>
                  <a:srgbClr val="4D4D4D"/>
                </a:solidFill>
                <a:latin typeface="Trebuchet MS" pitchFamily="34" charset="0"/>
              </a:rPr>
              <a:t>DDBJ</a:t>
            </a:r>
          </a:p>
          <a:p>
            <a:r>
              <a:rPr lang="en-US" altLang="ja-JP" dirty="0" smtClean="0">
                <a:solidFill>
                  <a:srgbClr val="4D4D4D"/>
                </a:solidFill>
                <a:latin typeface="Trebuchet MS" pitchFamily="34" charset="0"/>
              </a:rPr>
              <a:t>KEGG API</a:t>
            </a:r>
          </a:p>
          <a:p>
            <a:r>
              <a:rPr kumimoji="1" lang="en-US" altLang="ja-JP" dirty="0" smtClean="0">
                <a:solidFill>
                  <a:srgbClr val="4D4D4D"/>
                </a:solidFill>
                <a:latin typeface="Trebuchet MS" pitchFamily="34" charset="0"/>
              </a:rPr>
              <a:t>NCBI</a:t>
            </a:r>
          </a:p>
          <a:p>
            <a:r>
              <a:rPr lang="en-US" altLang="ja-JP" dirty="0" smtClean="0">
                <a:solidFill>
                  <a:srgbClr val="4D4D4D"/>
                </a:solidFill>
                <a:latin typeface="Trebuchet MS" pitchFamily="34" charset="0"/>
              </a:rPr>
              <a:t>EBI</a:t>
            </a:r>
          </a:p>
          <a:p>
            <a:r>
              <a:rPr lang="en-US" altLang="ja-JP" dirty="0" err="1" smtClean="0">
                <a:solidFill>
                  <a:srgbClr val="4D4D4D"/>
                </a:solidFill>
                <a:latin typeface="Trebuchet MS" pitchFamily="34" charset="0"/>
              </a:rPr>
              <a:t>TogoWS</a:t>
            </a:r>
            <a:endParaRPr lang="en-US" altLang="ja-JP" dirty="0" smtClean="0">
              <a:solidFill>
                <a:srgbClr val="4D4D4D"/>
              </a:solidFill>
              <a:latin typeface="Trebuchet MS" pitchFamily="34" charset="0"/>
            </a:endParaRPr>
          </a:p>
        </p:txBody>
      </p:sp>
      <p:sp>
        <p:nvSpPr>
          <p:cNvPr id="16" name="テキスト ボックス 15"/>
          <p:cNvSpPr txBox="1"/>
          <p:nvPr/>
        </p:nvSpPr>
        <p:spPr>
          <a:xfrm>
            <a:off x="4355976" y="5085184"/>
            <a:ext cx="1053494" cy="1477328"/>
          </a:xfrm>
          <a:prstGeom prst="rect">
            <a:avLst/>
          </a:prstGeom>
          <a:noFill/>
        </p:spPr>
        <p:txBody>
          <a:bodyPr wrap="none" rtlCol="0">
            <a:spAutoFit/>
          </a:bodyPr>
          <a:lstStyle/>
          <a:p>
            <a:r>
              <a:rPr lang="en-US" altLang="ja-JP" dirty="0" smtClean="0">
                <a:solidFill>
                  <a:srgbClr val="4D4D4D"/>
                </a:solidFill>
                <a:latin typeface="Trebuchet MS" pitchFamily="34" charset="0"/>
              </a:rPr>
              <a:t>PSORT </a:t>
            </a:r>
          </a:p>
          <a:p>
            <a:r>
              <a:rPr lang="en-US" altLang="ja-JP" dirty="0" err="1" smtClean="0">
                <a:solidFill>
                  <a:srgbClr val="4D4D4D"/>
                </a:solidFill>
                <a:latin typeface="Trebuchet MS" pitchFamily="34" charset="0"/>
              </a:rPr>
              <a:t>TargetP</a:t>
            </a:r>
            <a:r>
              <a:rPr lang="en-US" altLang="ja-JP" dirty="0" smtClean="0">
                <a:solidFill>
                  <a:srgbClr val="4D4D4D"/>
                </a:solidFill>
                <a:latin typeface="Trebuchet MS" pitchFamily="34" charset="0"/>
              </a:rPr>
              <a:t> </a:t>
            </a:r>
          </a:p>
          <a:p>
            <a:r>
              <a:rPr lang="en-US" altLang="ja-JP" dirty="0" smtClean="0">
                <a:solidFill>
                  <a:srgbClr val="4D4D4D"/>
                </a:solidFill>
                <a:latin typeface="Trebuchet MS" pitchFamily="34" charset="0"/>
              </a:rPr>
              <a:t>PTS1 </a:t>
            </a:r>
          </a:p>
          <a:p>
            <a:r>
              <a:rPr lang="en-US" altLang="ja-JP" dirty="0" smtClean="0">
                <a:solidFill>
                  <a:srgbClr val="4D4D4D"/>
                </a:solidFill>
                <a:latin typeface="Trebuchet MS" pitchFamily="34" charset="0"/>
              </a:rPr>
              <a:t>SOSUI </a:t>
            </a:r>
          </a:p>
          <a:p>
            <a:r>
              <a:rPr lang="en-US" altLang="ja-JP" dirty="0" smtClean="0">
                <a:solidFill>
                  <a:srgbClr val="4D4D4D"/>
                </a:solidFill>
                <a:latin typeface="Trebuchet MS" pitchFamily="34" charset="0"/>
              </a:rPr>
              <a:t>TMHMM </a:t>
            </a:r>
          </a:p>
        </p:txBody>
      </p:sp>
      <p:sp>
        <p:nvSpPr>
          <p:cNvPr id="17" name="テキスト ボックス 16"/>
          <p:cNvSpPr txBox="1"/>
          <p:nvPr/>
        </p:nvSpPr>
        <p:spPr>
          <a:xfrm>
            <a:off x="431857" y="5192032"/>
            <a:ext cx="1907895" cy="1477328"/>
          </a:xfrm>
          <a:prstGeom prst="rect">
            <a:avLst/>
          </a:prstGeom>
          <a:noFill/>
        </p:spPr>
        <p:txBody>
          <a:bodyPr wrap="none" rtlCol="0">
            <a:spAutoFit/>
          </a:bodyPr>
          <a:lstStyle/>
          <a:p>
            <a:r>
              <a:rPr lang="en-US" altLang="ja-JP" dirty="0" smtClean="0">
                <a:solidFill>
                  <a:srgbClr val="4D4D4D"/>
                </a:solidFill>
                <a:latin typeface="Trebuchet MS" pitchFamily="34" charset="0"/>
              </a:rPr>
              <a:t>Bio::</a:t>
            </a:r>
            <a:r>
              <a:rPr lang="en-US" altLang="ja-JP" dirty="0" err="1" smtClean="0">
                <a:solidFill>
                  <a:srgbClr val="4D4D4D"/>
                </a:solidFill>
                <a:latin typeface="Trebuchet MS" pitchFamily="34" charset="0"/>
              </a:rPr>
              <a:t>FlatFile</a:t>
            </a:r>
            <a:endParaRPr lang="en-US" altLang="ja-JP" dirty="0" smtClean="0">
              <a:solidFill>
                <a:srgbClr val="4D4D4D"/>
              </a:solidFill>
              <a:latin typeface="Trebuchet MS" pitchFamily="34" charset="0"/>
            </a:endParaRPr>
          </a:p>
          <a:p>
            <a:r>
              <a:rPr lang="en-US" altLang="ja-JP" dirty="0" err="1" smtClean="0">
                <a:solidFill>
                  <a:srgbClr val="4D4D4D"/>
                </a:solidFill>
                <a:latin typeface="Trebuchet MS" pitchFamily="34" charset="0"/>
              </a:rPr>
              <a:t>BioFetch</a:t>
            </a:r>
            <a:endParaRPr lang="en-US" altLang="ja-JP" dirty="0" smtClean="0">
              <a:solidFill>
                <a:srgbClr val="4D4D4D"/>
              </a:solidFill>
              <a:latin typeface="Trebuchet MS" pitchFamily="34" charset="0"/>
            </a:endParaRPr>
          </a:p>
          <a:p>
            <a:r>
              <a:rPr kumimoji="1" lang="en-US" altLang="ja-JP" dirty="0" err="1" smtClean="0">
                <a:solidFill>
                  <a:srgbClr val="4D4D4D"/>
                </a:solidFill>
                <a:latin typeface="Trebuchet MS" pitchFamily="34" charset="0"/>
              </a:rPr>
              <a:t>BioSQL</a:t>
            </a:r>
            <a:endParaRPr lang="en-US" altLang="ja-JP" dirty="0" smtClean="0">
              <a:solidFill>
                <a:srgbClr val="4D4D4D"/>
              </a:solidFill>
              <a:latin typeface="Trebuchet MS" pitchFamily="34" charset="0"/>
            </a:endParaRPr>
          </a:p>
          <a:p>
            <a:r>
              <a:rPr lang="en-US" altLang="ja-JP" dirty="0" err="1" smtClean="0">
                <a:solidFill>
                  <a:srgbClr val="4D4D4D"/>
                </a:solidFill>
                <a:latin typeface="Trebuchet MS" pitchFamily="34" charset="0"/>
              </a:rPr>
              <a:t>FlatFile</a:t>
            </a:r>
            <a:r>
              <a:rPr lang="en-US" altLang="ja-JP" dirty="0" smtClean="0">
                <a:solidFill>
                  <a:srgbClr val="4D4D4D"/>
                </a:solidFill>
                <a:latin typeface="Trebuchet MS" pitchFamily="34" charset="0"/>
              </a:rPr>
              <a:t> indexing</a:t>
            </a:r>
          </a:p>
          <a:p>
            <a:r>
              <a:rPr lang="en-US" altLang="ja-JP" dirty="0" smtClean="0">
                <a:solidFill>
                  <a:srgbClr val="4D4D4D"/>
                </a:solidFill>
                <a:latin typeface="Trebuchet MS" pitchFamily="34" charset="0"/>
              </a:rPr>
              <a:t>DAS</a:t>
            </a:r>
            <a:endParaRPr lang="ja-JP" altLang="en-US" dirty="0" smtClean="0">
              <a:solidFill>
                <a:srgbClr val="4D4D4D"/>
              </a:solidFill>
              <a:latin typeface="Trebuchet MS" pitchFamily="34" charset="0"/>
            </a:endParaRPr>
          </a:p>
        </p:txBody>
      </p:sp>
      <p:sp>
        <p:nvSpPr>
          <p:cNvPr id="19" name="テキスト ボックス 18"/>
          <p:cNvSpPr txBox="1"/>
          <p:nvPr/>
        </p:nvSpPr>
        <p:spPr>
          <a:xfrm>
            <a:off x="322935" y="3996680"/>
            <a:ext cx="2161426" cy="646331"/>
          </a:xfrm>
          <a:prstGeom prst="rect">
            <a:avLst/>
          </a:prstGeom>
          <a:noFill/>
        </p:spPr>
        <p:txBody>
          <a:bodyPr wrap="none" rtlCol="0">
            <a:spAutoFit/>
          </a:bodyPr>
          <a:lstStyle/>
          <a:p>
            <a:r>
              <a:rPr kumimoji="1" lang="en-US" altLang="ja-JP" dirty="0" smtClean="0">
                <a:solidFill>
                  <a:srgbClr val="4D4D4D"/>
                </a:solidFill>
                <a:latin typeface="Trebuchet MS" pitchFamily="34" charset="0"/>
              </a:rPr>
              <a:t>Design </a:t>
            </a:r>
            <a:r>
              <a:rPr kumimoji="1" lang="en-US" altLang="ja-JP" dirty="0" err="1" smtClean="0">
                <a:solidFill>
                  <a:srgbClr val="4D4D4D"/>
                </a:solidFill>
                <a:latin typeface="Trebuchet MS" pitchFamily="34" charset="0"/>
              </a:rPr>
              <a:t>SiRNA</a:t>
            </a:r>
            <a:endParaRPr kumimoji="1" lang="en-US" altLang="ja-JP" dirty="0" smtClean="0">
              <a:solidFill>
                <a:srgbClr val="4D4D4D"/>
              </a:solidFill>
              <a:latin typeface="Trebuchet MS" pitchFamily="34" charset="0"/>
            </a:endParaRPr>
          </a:p>
          <a:p>
            <a:r>
              <a:rPr lang="en-US" altLang="ja-JP" dirty="0" smtClean="0">
                <a:solidFill>
                  <a:srgbClr val="4D4D4D"/>
                </a:solidFill>
                <a:latin typeface="Trebuchet MS" pitchFamily="34" charset="0"/>
              </a:rPr>
              <a:t>Restriction enzyme</a:t>
            </a:r>
            <a:endParaRPr kumimoji="1" lang="ja-JP" altLang="en-US" dirty="0">
              <a:solidFill>
                <a:srgbClr val="4D4D4D"/>
              </a:solidFill>
              <a:latin typeface="Trebuchet MS" pitchFamily="34" charset="0"/>
            </a:endParaRPr>
          </a:p>
        </p:txBody>
      </p:sp>
      <p:sp>
        <p:nvSpPr>
          <p:cNvPr id="20" name="テキスト ボックス 19"/>
          <p:cNvSpPr txBox="1"/>
          <p:nvPr/>
        </p:nvSpPr>
        <p:spPr>
          <a:xfrm>
            <a:off x="6156177" y="1628800"/>
            <a:ext cx="1512168" cy="2585323"/>
          </a:xfrm>
          <a:prstGeom prst="rect">
            <a:avLst/>
          </a:prstGeom>
          <a:noFill/>
        </p:spPr>
        <p:txBody>
          <a:bodyPr wrap="square" rtlCol="0">
            <a:spAutoFit/>
          </a:bodyPr>
          <a:lstStyle/>
          <a:p>
            <a:r>
              <a:rPr lang="en-US" altLang="ja-JP" dirty="0" smtClean="0">
                <a:solidFill>
                  <a:srgbClr val="4D4D4D"/>
                </a:solidFill>
                <a:latin typeface="Trebuchet MS" pitchFamily="34" charset="0"/>
              </a:rPr>
              <a:t>BLAST </a:t>
            </a:r>
          </a:p>
          <a:p>
            <a:r>
              <a:rPr lang="en-US" altLang="ja-JP" dirty="0" smtClean="0">
                <a:solidFill>
                  <a:srgbClr val="4D4D4D"/>
                </a:solidFill>
                <a:latin typeface="Trebuchet MS" pitchFamily="34" charset="0"/>
              </a:rPr>
              <a:t>FASTA </a:t>
            </a:r>
          </a:p>
          <a:p>
            <a:r>
              <a:rPr lang="en-US" altLang="ja-JP" dirty="0" smtClean="0">
                <a:solidFill>
                  <a:srgbClr val="4D4D4D"/>
                </a:solidFill>
                <a:latin typeface="Trebuchet MS" pitchFamily="34" charset="0"/>
              </a:rPr>
              <a:t>EMBOSS </a:t>
            </a:r>
          </a:p>
          <a:p>
            <a:r>
              <a:rPr lang="en-US" altLang="ja-JP" dirty="0" smtClean="0">
                <a:solidFill>
                  <a:srgbClr val="4D4D4D"/>
                </a:solidFill>
                <a:latin typeface="Trebuchet MS" pitchFamily="34" charset="0"/>
              </a:rPr>
              <a:t>HMMER </a:t>
            </a:r>
          </a:p>
          <a:p>
            <a:r>
              <a:rPr lang="en-US" altLang="ja-JP" dirty="0" err="1" smtClean="0">
                <a:solidFill>
                  <a:srgbClr val="4D4D4D"/>
                </a:solidFill>
                <a:latin typeface="Trebuchet MS" pitchFamily="34" charset="0"/>
              </a:rPr>
              <a:t>InterProScan</a:t>
            </a:r>
            <a:r>
              <a:rPr lang="en-US" altLang="ja-JP" dirty="0" smtClean="0">
                <a:solidFill>
                  <a:srgbClr val="4D4D4D"/>
                </a:solidFill>
                <a:latin typeface="Trebuchet MS" pitchFamily="34" charset="0"/>
              </a:rPr>
              <a:t> </a:t>
            </a:r>
          </a:p>
          <a:p>
            <a:r>
              <a:rPr lang="en-US" altLang="ja-JP" dirty="0" err="1" smtClean="0">
                <a:solidFill>
                  <a:srgbClr val="4D4D4D"/>
                </a:solidFill>
                <a:latin typeface="Trebuchet MS" pitchFamily="34" charset="0"/>
              </a:rPr>
              <a:t>GeneScan</a:t>
            </a:r>
            <a:r>
              <a:rPr lang="en-US" altLang="ja-JP" dirty="0" smtClean="0">
                <a:solidFill>
                  <a:srgbClr val="4D4D4D"/>
                </a:solidFill>
                <a:latin typeface="Trebuchet MS" pitchFamily="34" charset="0"/>
              </a:rPr>
              <a:t> </a:t>
            </a:r>
          </a:p>
          <a:p>
            <a:r>
              <a:rPr lang="en-US" altLang="ja-JP" dirty="0" smtClean="0">
                <a:solidFill>
                  <a:srgbClr val="4D4D4D"/>
                </a:solidFill>
                <a:latin typeface="Trebuchet MS" pitchFamily="34" charset="0"/>
              </a:rPr>
              <a:t>BLAT </a:t>
            </a:r>
          </a:p>
          <a:p>
            <a:r>
              <a:rPr lang="en-US" altLang="ja-JP" dirty="0" smtClean="0">
                <a:solidFill>
                  <a:srgbClr val="4D4D4D"/>
                </a:solidFill>
                <a:latin typeface="Trebuchet MS" pitchFamily="34" charset="0"/>
              </a:rPr>
              <a:t>Sim4 </a:t>
            </a:r>
          </a:p>
          <a:p>
            <a:r>
              <a:rPr lang="en-US" altLang="ja-JP" dirty="0" smtClean="0">
                <a:solidFill>
                  <a:srgbClr val="4D4D4D"/>
                </a:solidFill>
                <a:latin typeface="Trebuchet MS" pitchFamily="34" charset="0"/>
              </a:rPr>
              <a:t>MEME</a:t>
            </a:r>
          </a:p>
        </p:txBody>
      </p:sp>
      <p:sp>
        <p:nvSpPr>
          <p:cNvPr id="21" name="テキスト ボックス 20"/>
          <p:cNvSpPr txBox="1"/>
          <p:nvPr/>
        </p:nvSpPr>
        <p:spPr>
          <a:xfrm>
            <a:off x="7668344" y="1628800"/>
            <a:ext cx="1225015" cy="2031325"/>
          </a:xfrm>
          <a:prstGeom prst="rect">
            <a:avLst/>
          </a:prstGeom>
          <a:noFill/>
        </p:spPr>
        <p:txBody>
          <a:bodyPr wrap="none" rtlCol="0">
            <a:spAutoFit/>
          </a:bodyPr>
          <a:lstStyle/>
          <a:p>
            <a:r>
              <a:rPr lang="en-US" altLang="ja-JP" dirty="0" err="1" smtClean="0">
                <a:solidFill>
                  <a:srgbClr val="4D4D4D"/>
                </a:solidFill>
                <a:latin typeface="Trebuchet MS" pitchFamily="34" charset="0"/>
              </a:rPr>
              <a:t>Clustal</a:t>
            </a:r>
            <a:r>
              <a:rPr lang="en-US" altLang="ja-JP" dirty="0" smtClean="0">
                <a:solidFill>
                  <a:srgbClr val="4D4D4D"/>
                </a:solidFill>
                <a:latin typeface="Trebuchet MS" pitchFamily="34" charset="0"/>
              </a:rPr>
              <a:t> W </a:t>
            </a:r>
          </a:p>
          <a:p>
            <a:r>
              <a:rPr lang="en-US" altLang="ja-JP" dirty="0" smtClean="0">
                <a:solidFill>
                  <a:srgbClr val="4D4D4D"/>
                </a:solidFill>
                <a:latin typeface="Trebuchet MS" pitchFamily="34" charset="0"/>
              </a:rPr>
              <a:t>MUSCLE </a:t>
            </a:r>
          </a:p>
          <a:p>
            <a:r>
              <a:rPr lang="en-US" altLang="ja-JP" dirty="0" smtClean="0">
                <a:solidFill>
                  <a:srgbClr val="4D4D4D"/>
                </a:solidFill>
                <a:latin typeface="Trebuchet MS" pitchFamily="34" charset="0"/>
              </a:rPr>
              <a:t>MAFFT </a:t>
            </a:r>
          </a:p>
          <a:p>
            <a:r>
              <a:rPr lang="en-US" altLang="ja-JP" dirty="0" smtClean="0">
                <a:solidFill>
                  <a:srgbClr val="4D4D4D"/>
                </a:solidFill>
                <a:latin typeface="Trebuchet MS" pitchFamily="34" charset="0"/>
              </a:rPr>
              <a:t>T-Coffee </a:t>
            </a:r>
          </a:p>
          <a:p>
            <a:r>
              <a:rPr lang="en-US" altLang="ja-JP" dirty="0" err="1" smtClean="0">
                <a:solidFill>
                  <a:srgbClr val="4D4D4D"/>
                </a:solidFill>
                <a:latin typeface="Trebuchet MS" pitchFamily="34" charset="0"/>
              </a:rPr>
              <a:t>ProbCons</a:t>
            </a:r>
            <a:r>
              <a:rPr lang="en-US" altLang="ja-JP" dirty="0" smtClean="0">
                <a:solidFill>
                  <a:srgbClr val="4D4D4D"/>
                </a:solidFill>
                <a:latin typeface="Trebuchet MS" pitchFamily="34" charset="0"/>
              </a:rPr>
              <a:t> </a:t>
            </a:r>
          </a:p>
          <a:p>
            <a:r>
              <a:rPr lang="en-US" altLang="ja-JP" dirty="0" smtClean="0">
                <a:solidFill>
                  <a:srgbClr val="4D4D4D"/>
                </a:solidFill>
                <a:latin typeface="Trebuchet MS" pitchFamily="34" charset="0"/>
              </a:rPr>
              <a:t>PHYLIP </a:t>
            </a:r>
          </a:p>
          <a:p>
            <a:r>
              <a:rPr lang="en-US" altLang="ja-JP" dirty="0" smtClean="0">
                <a:solidFill>
                  <a:srgbClr val="4D4D4D"/>
                </a:solidFill>
                <a:latin typeface="Trebuchet MS" pitchFamily="34" charset="0"/>
              </a:rPr>
              <a:t>PAML </a:t>
            </a:r>
          </a:p>
        </p:txBody>
      </p:sp>
      <p:sp>
        <p:nvSpPr>
          <p:cNvPr id="22" name="テキスト ボックス 21"/>
          <p:cNvSpPr txBox="1"/>
          <p:nvPr/>
        </p:nvSpPr>
        <p:spPr>
          <a:xfrm>
            <a:off x="5976156" y="5085184"/>
            <a:ext cx="2880320" cy="1477328"/>
          </a:xfrm>
          <a:prstGeom prst="rect">
            <a:avLst/>
          </a:prstGeom>
          <a:noFill/>
        </p:spPr>
        <p:txBody>
          <a:bodyPr wrap="square" rtlCol="0">
            <a:spAutoFit/>
          </a:bodyPr>
          <a:lstStyle/>
          <a:p>
            <a:r>
              <a:rPr lang="en-US" altLang="ja-JP" dirty="0" smtClean="0">
                <a:solidFill>
                  <a:srgbClr val="4D4D4D"/>
                </a:solidFill>
                <a:latin typeface="Trebuchet MS" pitchFamily="34" charset="0"/>
              </a:rPr>
              <a:t>Molecular weight</a:t>
            </a:r>
          </a:p>
          <a:p>
            <a:r>
              <a:rPr lang="en-US" altLang="ja-JP" dirty="0" err="1" smtClean="0">
                <a:solidFill>
                  <a:srgbClr val="4D4D4D"/>
                </a:solidFill>
                <a:latin typeface="Trebuchet MS" pitchFamily="34" charset="0"/>
              </a:rPr>
              <a:t>Codon</a:t>
            </a:r>
            <a:r>
              <a:rPr lang="en-US" altLang="ja-JP" dirty="0" smtClean="0">
                <a:solidFill>
                  <a:srgbClr val="4D4D4D"/>
                </a:solidFill>
                <a:latin typeface="Trebuchet MS" pitchFamily="34" charset="0"/>
              </a:rPr>
              <a:t> table</a:t>
            </a:r>
          </a:p>
          <a:p>
            <a:r>
              <a:rPr lang="en-US" altLang="ja-JP" dirty="0" smtClean="0">
                <a:solidFill>
                  <a:srgbClr val="4D4D4D"/>
                </a:solidFill>
                <a:latin typeface="Trebuchet MS" pitchFamily="34" charset="0"/>
              </a:rPr>
              <a:t>Convert sequence format</a:t>
            </a:r>
          </a:p>
          <a:p>
            <a:r>
              <a:rPr lang="en-US" altLang="ja-JP" dirty="0" smtClean="0">
                <a:solidFill>
                  <a:srgbClr val="4D4D4D"/>
                </a:solidFill>
                <a:latin typeface="Trebuchet MS" pitchFamily="34" charset="0"/>
              </a:rPr>
              <a:t>Color Scheme</a:t>
            </a:r>
          </a:p>
          <a:p>
            <a:r>
              <a:rPr lang="en-US" altLang="ja-JP" dirty="0" smtClean="0">
                <a:solidFill>
                  <a:srgbClr val="4D4D4D"/>
                </a:solidFill>
                <a:latin typeface="Trebuchet MS" pitchFamily="34" charset="0"/>
              </a:rPr>
              <a:t>Contingency Table</a:t>
            </a:r>
          </a:p>
        </p:txBody>
      </p:sp>
      <p:sp>
        <p:nvSpPr>
          <p:cNvPr id="23" name="テキスト ボックス 22"/>
          <p:cNvSpPr txBox="1"/>
          <p:nvPr/>
        </p:nvSpPr>
        <p:spPr>
          <a:xfrm>
            <a:off x="5976156" y="4571836"/>
            <a:ext cx="86409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dirty="0" smtClean="0">
                <a:solidFill>
                  <a:srgbClr val="4D4D4D"/>
                </a:solidFill>
                <a:latin typeface="Trebuchet MS" pitchFamily="34" charset="0"/>
              </a:rPr>
              <a:t>Utility</a:t>
            </a:r>
            <a:endParaRPr kumimoji="1" lang="ja-JP" altLang="en-US" dirty="0">
              <a:solidFill>
                <a:srgbClr val="4D4D4D"/>
              </a:solidFill>
              <a:latin typeface="Trebuchet MS" pitchFamily="34" charset="0"/>
            </a:endParaRPr>
          </a:p>
        </p:txBody>
      </p:sp>
      <p:sp>
        <p:nvSpPr>
          <p:cNvPr id="24" name="テキスト ボックス 23"/>
          <p:cNvSpPr txBox="1"/>
          <p:nvPr/>
        </p:nvSpPr>
        <p:spPr>
          <a:xfrm>
            <a:off x="322935" y="3564632"/>
            <a:ext cx="100219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dirty="0" smtClean="0">
                <a:solidFill>
                  <a:srgbClr val="4D4D4D"/>
                </a:solidFill>
                <a:latin typeface="Trebuchet MS" pitchFamily="34" charset="0"/>
              </a:rPr>
              <a:t>Analysis</a:t>
            </a:r>
          </a:p>
        </p:txBody>
      </p:sp>
      <p:sp>
        <p:nvSpPr>
          <p:cNvPr id="25" name="角丸四角形 24"/>
          <p:cNvSpPr/>
          <p:nvPr/>
        </p:nvSpPr>
        <p:spPr>
          <a:xfrm>
            <a:off x="208092" y="1484784"/>
            <a:ext cx="3211780"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491880" y="1484784"/>
            <a:ext cx="2520280" cy="2952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084168" y="1484784"/>
            <a:ext cx="2808312" cy="28803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23528" y="5157192"/>
            <a:ext cx="2232248"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987824" y="5013176"/>
            <a:ext cx="2520280" cy="1656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5868144" y="5013176"/>
            <a:ext cx="3024336" cy="1656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179512" y="3996680"/>
            <a:ext cx="2448272" cy="6564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23528" y="1628800"/>
            <a:ext cx="3024336" cy="1754326"/>
          </a:xfrm>
          <a:prstGeom prst="rect">
            <a:avLst/>
          </a:prstGeom>
          <a:noFill/>
        </p:spPr>
        <p:txBody>
          <a:bodyPr wrap="square" rtlCol="0">
            <a:spAutoFit/>
          </a:bodyPr>
          <a:lstStyle/>
          <a:p>
            <a:r>
              <a:rPr lang="ja-JP" altLang="en-US" dirty="0" smtClean="0">
                <a:solidFill>
                  <a:srgbClr val="4D4D4D"/>
                </a:solidFill>
                <a:latin typeface="Trebuchet MS" pitchFamily="34" charset="0"/>
              </a:rPr>
              <a:t>配列 </a:t>
            </a:r>
            <a:r>
              <a:rPr lang="en-US" altLang="ja-JP" dirty="0" smtClean="0">
                <a:solidFill>
                  <a:srgbClr val="4D4D4D"/>
                </a:solidFill>
                <a:latin typeface="Trebuchet MS" pitchFamily="34" charset="0"/>
              </a:rPr>
              <a:t>(Bio::Sequence)</a:t>
            </a:r>
          </a:p>
          <a:p>
            <a:r>
              <a:rPr lang="ja-JP" altLang="en-US" dirty="0" smtClean="0">
                <a:solidFill>
                  <a:srgbClr val="4D4D4D"/>
                </a:solidFill>
                <a:latin typeface="Trebuchet MS" pitchFamily="34" charset="0"/>
              </a:rPr>
              <a:t>フィーチャー </a:t>
            </a:r>
            <a:r>
              <a:rPr lang="en-US" altLang="ja-JP" dirty="0" smtClean="0">
                <a:solidFill>
                  <a:srgbClr val="4D4D4D"/>
                </a:solidFill>
                <a:latin typeface="Trebuchet MS" pitchFamily="34" charset="0"/>
              </a:rPr>
              <a:t>(Bio::Features)</a:t>
            </a:r>
          </a:p>
          <a:p>
            <a:r>
              <a:rPr lang="ja-JP" altLang="en-US" dirty="0" smtClean="0">
                <a:solidFill>
                  <a:srgbClr val="4D4D4D"/>
                </a:solidFill>
                <a:latin typeface="Trebuchet MS" pitchFamily="34" charset="0"/>
              </a:rPr>
              <a:t>位置・範囲 </a:t>
            </a:r>
            <a:r>
              <a:rPr lang="en-US" altLang="ja-JP" dirty="0" smtClean="0">
                <a:solidFill>
                  <a:srgbClr val="4D4D4D"/>
                </a:solidFill>
                <a:latin typeface="Trebuchet MS" pitchFamily="34" charset="0"/>
              </a:rPr>
              <a:t>(Bio::Locations)</a:t>
            </a:r>
          </a:p>
          <a:p>
            <a:r>
              <a:rPr lang="ja-JP" altLang="en-US" dirty="0" smtClean="0">
                <a:solidFill>
                  <a:srgbClr val="4D4D4D"/>
                </a:solidFill>
                <a:latin typeface="Trebuchet MS" pitchFamily="34" charset="0"/>
              </a:rPr>
              <a:t>パスウェイ </a:t>
            </a:r>
            <a:r>
              <a:rPr lang="en-US" altLang="ja-JP" dirty="0" smtClean="0">
                <a:solidFill>
                  <a:srgbClr val="4D4D4D"/>
                </a:solidFill>
                <a:latin typeface="Trebuchet MS" pitchFamily="34" charset="0"/>
              </a:rPr>
              <a:t>(Bio::Pathway)</a:t>
            </a:r>
          </a:p>
          <a:p>
            <a:r>
              <a:rPr lang="ja-JP" altLang="en-US" dirty="0" smtClean="0">
                <a:solidFill>
                  <a:srgbClr val="4D4D4D"/>
                </a:solidFill>
                <a:latin typeface="Trebuchet MS" pitchFamily="34" charset="0"/>
              </a:rPr>
              <a:t>文献データ </a:t>
            </a:r>
            <a:r>
              <a:rPr lang="en-US" altLang="ja-JP" dirty="0" smtClean="0">
                <a:solidFill>
                  <a:srgbClr val="4D4D4D"/>
                </a:solidFill>
                <a:latin typeface="Trebuchet MS" pitchFamily="34" charset="0"/>
              </a:rPr>
              <a:t>(Bio::Reference)</a:t>
            </a:r>
          </a:p>
          <a:p>
            <a:r>
              <a:rPr lang="ja-JP" altLang="en-US" dirty="0" smtClean="0">
                <a:solidFill>
                  <a:srgbClr val="4D4D4D"/>
                </a:solidFill>
                <a:latin typeface="Trebuchet MS" pitchFamily="34" charset="0"/>
              </a:rPr>
              <a:t>系統樹 </a:t>
            </a:r>
            <a:r>
              <a:rPr lang="en-US" altLang="ja-JP" dirty="0" smtClean="0">
                <a:solidFill>
                  <a:srgbClr val="4D4D4D"/>
                </a:solidFill>
                <a:latin typeface="Trebuchet MS" pitchFamily="34" charset="0"/>
              </a:rPr>
              <a:t>(Bio::Tree)</a:t>
            </a:r>
          </a:p>
        </p:txBody>
      </p:sp>
    </p:spTree>
    <p:custDataLst>
      <p:tags r:id="rId1"/>
    </p:custDataLst>
    <p:extLst>
      <p:ext uri="{BB962C8B-B14F-4D97-AF65-F5344CB8AC3E}">
        <p14:creationId xmlns="" xmlns:p14="http://schemas.microsoft.com/office/powerpoint/2010/main" val="2839352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BioRuby</a:t>
            </a:r>
            <a:r>
              <a:rPr lang="ja-JP" altLang="en-US" dirty="0" smtClean="0"/>
              <a:t>略歴</a:t>
            </a:r>
            <a:endParaRPr kumimoji="1" lang="ja-JP" altLang="en-US" dirty="0"/>
          </a:p>
        </p:txBody>
      </p:sp>
      <p:sp>
        <p:nvSpPr>
          <p:cNvPr id="3" name="コンテンツ プレースホルダー 2"/>
          <p:cNvSpPr>
            <a:spLocks noGrp="1"/>
          </p:cNvSpPr>
          <p:nvPr>
            <p:ph idx="1"/>
          </p:nvPr>
        </p:nvSpPr>
        <p:spPr/>
        <p:txBody>
          <a:bodyPr/>
          <a:lstStyle/>
          <a:p>
            <a:r>
              <a:rPr lang="en-US" altLang="ja-JP" sz="1800" dirty="0" smtClean="0"/>
              <a:t>2000/11</a:t>
            </a:r>
            <a:r>
              <a:rPr lang="ja-JP" altLang="en-US" sz="1800" dirty="0" smtClean="0"/>
              <a:t>　</a:t>
            </a:r>
            <a:r>
              <a:rPr lang="en-US" altLang="ja-JP" sz="1800" dirty="0" err="1" smtClean="0"/>
              <a:t>BioRuby</a:t>
            </a:r>
            <a:r>
              <a:rPr lang="ja-JP" altLang="en-US" sz="1800" dirty="0" smtClean="0"/>
              <a:t>プロジェクト開始</a:t>
            </a:r>
            <a:endParaRPr lang="en-US" altLang="ja-JP" sz="1800" dirty="0" smtClean="0"/>
          </a:p>
          <a:p>
            <a:pPr>
              <a:lnSpc>
                <a:spcPct val="80000"/>
              </a:lnSpc>
            </a:pPr>
            <a:r>
              <a:rPr lang="en-US" altLang="ja-JP" sz="1800" dirty="0" smtClean="0"/>
              <a:t>2001/06</a:t>
            </a:r>
            <a:r>
              <a:rPr lang="ja-JP" altLang="en-US" sz="1800" dirty="0" smtClean="0"/>
              <a:t>　最初のバージョン</a:t>
            </a:r>
            <a:r>
              <a:rPr lang="en-US" altLang="ja-JP" sz="1800" dirty="0" smtClean="0"/>
              <a:t> </a:t>
            </a:r>
            <a:r>
              <a:rPr lang="en-US" altLang="ja-JP" sz="1800" dirty="0"/>
              <a:t>(</a:t>
            </a:r>
            <a:r>
              <a:rPr lang="en-US" altLang="ja-JP" sz="1800" dirty="0" err="1"/>
              <a:t>BioRuby</a:t>
            </a:r>
            <a:r>
              <a:rPr lang="en-US" altLang="ja-JP" sz="1800" dirty="0"/>
              <a:t> 0.1)</a:t>
            </a:r>
            <a:endParaRPr lang="ja-JP" altLang="en-US" sz="1800" dirty="0"/>
          </a:p>
          <a:p>
            <a:pPr>
              <a:lnSpc>
                <a:spcPct val="80000"/>
              </a:lnSpc>
            </a:pPr>
            <a:r>
              <a:rPr kumimoji="0" lang="en-US" altLang="ja-JP" sz="1800" dirty="0" smtClean="0"/>
              <a:t>2001/10  </a:t>
            </a:r>
            <a:r>
              <a:rPr kumimoji="0" lang="en-US" altLang="ja-JP" sz="1800" dirty="0" err="1" smtClean="0"/>
              <a:t>BioRuby</a:t>
            </a:r>
            <a:r>
              <a:rPr kumimoji="0" lang="en-US" altLang="ja-JP" sz="1800" dirty="0" smtClean="0"/>
              <a:t> 0.3</a:t>
            </a:r>
          </a:p>
          <a:p>
            <a:pPr>
              <a:lnSpc>
                <a:spcPct val="80000"/>
              </a:lnSpc>
            </a:pPr>
            <a:r>
              <a:rPr kumimoji="0" lang="en-US" altLang="ja-JP" sz="1800" dirty="0"/>
              <a:t>	</a:t>
            </a:r>
            <a:r>
              <a:rPr kumimoji="0" lang="en-US" altLang="ja-JP" sz="1800" dirty="0" smtClean="0"/>
              <a:t>:</a:t>
            </a:r>
            <a:endParaRPr lang="ja-JP" altLang="en-US" sz="1800" dirty="0"/>
          </a:p>
          <a:p>
            <a:pPr>
              <a:lnSpc>
                <a:spcPct val="80000"/>
              </a:lnSpc>
            </a:pPr>
            <a:r>
              <a:rPr lang="en-US" altLang="ja-JP" sz="1800" dirty="0" smtClean="0"/>
              <a:t>2005/06-2006/03</a:t>
            </a:r>
          </a:p>
          <a:p>
            <a:pPr>
              <a:lnSpc>
                <a:spcPct val="80000"/>
              </a:lnSpc>
            </a:pPr>
            <a:r>
              <a:rPr lang="en-US" altLang="ja-JP" sz="1800" dirty="0" smtClean="0"/>
              <a:t>		</a:t>
            </a:r>
            <a:r>
              <a:rPr lang="ja-JP" altLang="en-US" sz="1800" dirty="0" smtClean="0"/>
              <a:t>  </a:t>
            </a:r>
            <a:r>
              <a:rPr lang="en-US" altLang="ja-JP" sz="1800" dirty="0" smtClean="0"/>
              <a:t>IPA</a:t>
            </a:r>
            <a:r>
              <a:rPr lang="ja-JP" altLang="en-US" sz="1800" dirty="0" smtClean="0"/>
              <a:t>未踏プロジェクトに採択</a:t>
            </a:r>
            <a:endParaRPr lang="en-US" altLang="ja-JP" sz="1800" dirty="0" smtClean="0"/>
          </a:p>
          <a:p>
            <a:pPr>
              <a:lnSpc>
                <a:spcPct val="80000"/>
              </a:lnSpc>
            </a:pPr>
            <a:r>
              <a:rPr kumimoji="0" lang="en-US" altLang="ja-JP" sz="1800" dirty="0" smtClean="0"/>
              <a:t>2006/02  </a:t>
            </a:r>
            <a:r>
              <a:rPr kumimoji="0" lang="en-US" altLang="ja-JP" sz="1800" dirty="0" err="1" smtClean="0"/>
              <a:t>BioRuby</a:t>
            </a:r>
            <a:r>
              <a:rPr kumimoji="0" lang="en-US" altLang="ja-JP" sz="1800" dirty="0" smtClean="0"/>
              <a:t> 1.0.0</a:t>
            </a:r>
          </a:p>
          <a:p>
            <a:pPr>
              <a:lnSpc>
                <a:spcPct val="80000"/>
              </a:lnSpc>
            </a:pPr>
            <a:r>
              <a:rPr kumimoji="0" lang="en-US" altLang="ja-JP" sz="1800" dirty="0"/>
              <a:t>	</a:t>
            </a:r>
            <a:r>
              <a:rPr kumimoji="0" lang="en-US" altLang="ja-JP" sz="1800" dirty="0" smtClean="0"/>
              <a:t>:</a:t>
            </a:r>
            <a:endParaRPr kumimoji="0" lang="en-US" altLang="ja-JP" sz="1800" dirty="0"/>
          </a:p>
          <a:p>
            <a:pPr>
              <a:lnSpc>
                <a:spcPct val="80000"/>
              </a:lnSpc>
            </a:pPr>
            <a:r>
              <a:rPr lang="en-US" altLang="ja-JP" sz="1800" dirty="0" smtClean="0"/>
              <a:t>2010/08</a:t>
            </a:r>
            <a:r>
              <a:rPr lang="ja-JP" altLang="en-US" sz="1800" dirty="0" smtClean="0"/>
              <a:t>　</a:t>
            </a:r>
            <a:r>
              <a:rPr lang="en-US" altLang="ja-JP" sz="1800" dirty="0" smtClean="0"/>
              <a:t>Bioinformatics</a:t>
            </a:r>
            <a:r>
              <a:rPr lang="ja-JP" altLang="en-US" sz="1800" dirty="0" smtClean="0"/>
              <a:t>誌に論文掲載</a:t>
            </a:r>
            <a:endParaRPr lang="en-US" altLang="ja-JP" sz="1800" dirty="0" smtClean="0"/>
          </a:p>
          <a:p>
            <a:pPr>
              <a:lnSpc>
                <a:spcPct val="80000"/>
              </a:lnSpc>
            </a:pPr>
            <a:r>
              <a:rPr kumimoji="0" lang="en-US" altLang="ja-JP" sz="1800" dirty="0" smtClean="0"/>
              <a:t>	:</a:t>
            </a:r>
          </a:p>
          <a:p>
            <a:pPr>
              <a:lnSpc>
                <a:spcPct val="80000"/>
              </a:lnSpc>
            </a:pPr>
            <a:r>
              <a:rPr lang="en-US" altLang="ja-JP" sz="1800" dirty="0" smtClean="0"/>
              <a:t>2012/08  </a:t>
            </a:r>
            <a:r>
              <a:rPr lang="en-US" altLang="ja-JP" sz="1800" dirty="0" err="1" smtClean="0"/>
              <a:t>BioRuby</a:t>
            </a:r>
            <a:r>
              <a:rPr lang="en-US" altLang="ja-JP" sz="1800" dirty="0" smtClean="0"/>
              <a:t> 1.4.3</a:t>
            </a:r>
          </a:p>
          <a:p>
            <a:pPr>
              <a:lnSpc>
                <a:spcPct val="80000"/>
              </a:lnSpc>
            </a:pPr>
            <a:endParaRPr kumimoji="1" lang="ja-JP" altLang="en-US" sz="1800" dirty="0"/>
          </a:p>
        </p:txBody>
      </p:sp>
      <p:pic>
        <p:nvPicPr>
          <p:cNvPr id="4" name="図 3" descr="BioRuby-paper.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20072" y="1268760"/>
            <a:ext cx="3784906" cy="5373216"/>
          </a:xfrm>
          <a:prstGeom prst="rect">
            <a:avLst/>
          </a:prstGeom>
        </p:spPr>
      </p:pic>
      <p:sp>
        <p:nvSpPr>
          <p:cNvPr id="5" name="コンテンツ プレースホルダ 2"/>
          <p:cNvSpPr txBox="1">
            <a:spLocks/>
          </p:cNvSpPr>
          <p:nvPr/>
        </p:nvSpPr>
        <p:spPr bwMode="auto">
          <a:xfrm>
            <a:off x="382589" y="5488429"/>
            <a:ext cx="8077843" cy="1108923"/>
          </a:xfrm>
          <a:prstGeom prst="rect">
            <a:avLst/>
          </a:prstGeom>
          <a:ln>
            <a:headEnd/>
            <a:tailEnd/>
          </a:ln>
          <a:effectLst>
            <a:innerShdw blurRad="114300">
              <a:prstClr val="black"/>
            </a:innerShdw>
          </a:effec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rgbClr val="333399"/>
              </a:buClr>
              <a:buFont typeface="Wingdings" pitchFamily="2" charset="2"/>
              <a:defRPr kumimoji="1" sz="2800">
                <a:solidFill>
                  <a:schemeClr val="lt1"/>
                </a:solidFill>
                <a:latin typeface="Trebuchet MS"/>
                <a:ea typeface="+mn-ea"/>
                <a:cs typeface="Trebuchet MS"/>
              </a:defRPr>
            </a:lvl1pPr>
            <a:lvl2pPr marL="742950" indent="-285750" algn="l" rtl="0" eaLnBrk="1" fontAlgn="base" hangingPunct="1">
              <a:spcBef>
                <a:spcPct val="20000"/>
              </a:spcBef>
              <a:spcAft>
                <a:spcPct val="0"/>
              </a:spcAft>
              <a:buClr>
                <a:srgbClr val="3399FF"/>
              </a:buClr>
              <a:buFont typeface="Wingdings" pitchFamily="2" charset="2"/>
              <a:defRPr kumimoji="1" sz="2400">
                <a:solidFill>
                  <a:schemeClr val="lt1"/>
                </a:solidFill>
                <a:latin typeface="Trebuchet MS"/>
                <a:ea typeface="+mn-ea"/>
                <a:cs typeface="Trebuchet MS"/>
              </a:defRPr>
            </a:lvl2pPr>
            <a:lvl3pPr marL="1143000" indent="-228600" algn="l" rtl="0" eaLnBrk="1" fontAlgn="base" hangingPunct="1">
              <a:spcBef>
                <a:spcPct val="20000"/>
              </a:spcBef>
              <a:spcAft>
                <a:spcPct val="0"/>
              </a:spcAft>
              <a:buClr>
                <a:srgbClr val="00FFFF"/>
              </a:buClr>
              <a:buFont typeface="Wingdings" pitchFamily="2" charset="2"/>
              <a:defRPr kumimoji="1" sz="2000">
                <a:solidFill>
                  <a:schemeClr val="lt1"/>
                </a:solidFill>
                <a:latin typeface="Trebuchet MS"/>
                <a:ea typeface="+mn-ea"/>
                <a:cs typeface="Trebuchet MS"/>
              </a:defRPr>
            </a:lvl3pPr>
            <a:lvl4pPr marL="1600200" indent="-228600" algn="l" rtl="0" eaLnBrk="1" fontAlgn="base" hangingPunct="1">
              <a:spcBef>
                <a:spcPct val="20000"/>
              </a:spcBef>
              <a:spcAft>
                <a:spcPct val="0"/>
              </a:spcAft>
              <a:defRPr kumimoji="1">
                <a:solidFill>
                  <a:schemeClr val="lt1"/>
                </a:solidFill>
                <a:latin typeface="Trebuchet MS"/>
                <a:ea typeface="+mn-ea"/>
                <a:cs typeface="Trebuchet MS"/>
              </a:defRPr>
            </a:lvl4pPr>
            <a:lvl5pPr marL="2057400" indent="-228600" algn="l" rtl="0" eaLnBrk="1" fontAlgn="base" hangingPunct="1">
              <a:spcBef>
                <a:spcPct val="20000"/>
              </a:spcBef>
              <a:spcAft>
                <a:spcPct val="0"/>
              </a:spcAft>
              <a:defRPr kumimoji="1" sz="1600">
                <a:solidFill>
                  <a:schemeClr val="lt1"/>
                </a:solidFill>
                <a:latin typeface="Trebuchet MS"/>
                <a:ea typeface="+mn-ea"/>
                <a:cs typeface="Trebuchet MS"/>
              </a:defRPr>
            </a:lvl5pPr>
            <a:lvl6pPr marL="2514600" indent="-228600" algn="l" rtl="0" eaLnBrk="1" fontAlgn="base" hangingPunct="1">
              <a:spcBef>
                <a:spcPct val="20000"/>
              </a:spcBef>
              <a:spcAft>
                <a:spcPct val="0"/>
              </a:spcAft>
              <a:defRPr kumimoji="1" sz="1600">
                <a:solidFill>
                  <a:schemeClr val="lt1"/>
                </a:solidFill>
                <a:latin typeface="+mn-lt"/>
                <a:ea typeface="+mn-ea"/>
                <a:cs typeface="+mn-cs"/>
              </a:defRPr>
            </a:lvl6pPr>
            <a:lvl7pPr marL="2971800" indent="-228600" algn="l" rtl="0" eaLnBrk="1" fontAlgn="base" hangingPunct="1">
              <a:spcBef>
                <a:spcPct val="20000"/>
              </a:spcBef>
              <a:spcAft>
                <a:spcPct val="0"/>
              </a:spcAft>
              <a:defRPr kumimoji="1" sz="1600">
                <a:solidFill>
                  <a:schemeClr val="lt1"/>
                </a:solidFill>
                <a:latin typeface="+mn-lt"/>
                <a:ea typeface="+mn-ea"/>
                <a:cs typeface="+mn-cs"/>
              </a:defRPr>
            </a:lvl7pPr>
            <a:lvl8pPr marL="3429000" indent="-228600" algn="l" rtl="0" eaLnBrk="1" fontAlgn="base" hangingPunct="1">
              <a:spcBef>
                <a:spcPct val="20000"/>
              </a:spcBef>
              <a:spcAft>
                <a:spcPct val="0"/>
              </a:spcAft>
              <a:defRPr kumimoji="1" sz="1600">
                <a:solidFill>
                  <a:schemeClr val="lt1"/>
                </a:solidFill>
                <a:latin typeface="+mn-lt"/>
                <a:ea typeface="+mn-ea"/>
                <a:cs typeface="+mn-cs"/>
              </a:defRPr>
            </a:lvl8pPr>
            <a:lvl9pPr marL="3886200" indent="-228600" algn="l" rtl="0" eaLnBrk="1" fontAlgn="base" hangingPunct="1">
              <a:spcBef>
                <a:spcPct val="20000"/>
              </a:spcBef>
              <a:spcAft>
                <a:spcPct val="0"/>
              </a:spcAft>
              <a:defRPr kumimoji="1" sz="1600">
                <a:solidFill>
                  <a:schemeClr val="lt1"/>
                </a:solidFill>
                <a:latin typeface="+mn-lt"/>
                <a:ea typeface="+mn-ea"/>
                <a:cs typeface="+mn-cs"/>
              </a:defRPr>
            </a:lvl9pPr>
          </a:lstStyle>
          <a:p>
            <a:r>
              <a:rPr lang="en-US" altLang="ja-JP" sz="1800" dirty="0">
                <a:solidFill>
                  <a:schemeClr val="accent1">
                    <a:lumMod val="25000"/>
                  </a:schemeClr>
                </a:solidFill>
              </a:rPr>
              <a:t> </a:t>
            </a:r>
            <a:r>
              <a:rPr lang="en-US" altLang="ja-JP" sz="1800" dirty="0" err="1" smtClean="0">
                <a:solidFill>
                  <a:schemeClr val="accent1">
                    <a:lumMod val="25000"/>
                  </a:schemeClr>
                </a:solidFill>
              </a:rPr>
              <a:t>Goto</a:t>
            </a:r>
            <a:r>
              <a:rPr lang="en-US" altLang="ja-JP" sz="1800" dirty="0" smtClean="0">
                <a:solidFill>
                  <a:schemeClr val="accent1">
                    <a:lumMod val="25000"/>
                  </a:schemeClr>
                </a:solidFill>
              </a:rPr>
              <a:t>, N., </a:t>
            </a:r>
            <a:r>
              <a:rPr lang="en-US" altLang="ja-JP" sz="1800" dirty="0" err="1" smtClean="0">
                <a:solidFill>
                  <a:schemeClr val="accent1">
                    <a:lumMod val="25000"/>
                  </a:schemeClr>
                </a:solidFill>
              </a:rPr>
              <a:t>Prins</a:t>
            </a:r>
            <a:r>
              <a:rPr lang="en-US" altLang="ja-JP" sz="1800" dirty="0" smtClean="0">
                <a:solidFill>
                  <a:schemeClr val="accent1">
                    <a:lumMod val="25000"/>
                  </a:schemeClr>
                </a:solidFill>
              </a:rPr>
              <a:t>, P., </a:t>
            </a:r>
            <a:r>
              <a:rPr lang="en-US" altLang="ja-JP" sz="1800" dirty="0" err="1" smtClean="0">
                <a:solidFill>
                  <a:schemeClr val="accent1">
                    <a:lumMod val="25000"/>
                  </a:schemeClr>
                </a:solidFill>
              </a:rPr>
              <a:t>Nakao</a:t>
            </a:r>
            <a:r>
              <a:rPr lang="en-US" altLang="ja-JP" sz="1800" dirty="0" smtClean="0">
                <a:solidFill>
                  <a:schemeClr val="accent1">
                    <a:lumMod val="25000"/>
                  </a:schemeClr>
                </a:solidFill>
              </a:rPr>
              <a:t>, M., </a:t>
            </a:r>
            <a:r>
              <a:rPr lang="en-US" altLang="ja-JP" sz="1800" dirty="0" err="1" smtClean="0">
                <a:solidFill>
                  <a:schemeClr val="accent1">
                    <a:lumMod val="25000"/>
                  </a:schemeClr>
                </a:solidFill>
              </a:rPr>
              <a:t>Bonnal</a:t>
            </a:r>
            <a:r>
              <a:rPr lang="en-US" altLang="ja-JP" sz="1800" dirty="0" smtClean="0">
                <a:solidFill>
                  <a:schemeClr val="accent1">
                    <a:lumMod val="25000"/>
                  </a:schemeClr>
                </a:solidFill>
              </a:rPr>
              <a:t>, R., </a:t>
            </a:r>
            <a:r>
              <a:rPr lang="en-US" altLang="ja-JP" sz="1800" dirty="0" err="1" smtClean="0">
                <a:solidFill>
                  <a:schemeClr val="accent1">
                    <a:lumMod val="25000"/>
                  </a:schemeClr>
                </a:solidFill>
              </a:rPr>
              <a:t>Aerts</a:t>
            </a:r>
            <a:r>
              <a:rPr lang="en-US" altLang="ja-JP" sz="1800" dirty="0" smtClean="0">
                <a:solidFill>
                  <a:schemeClr val="accent1">
                    <a:lumMod val="25000"/>
                  </a:schemeClr>
                </a:solidFill>
              </a:rPr>
              <a:t>, J.</a:t>
            </a:r>
            <a:r>
              <a:rPr lang="en-US" altLang="ja-JP" sz="1800" dirty="0">
                <a:solidFill>
                  <a:schemeClr val="accent1">
                    <a:lumMod val="25000"/>
                  </a:schemeClr>
                </a:solidFill>
              </a:rPr>
              <a:t> </a:t>
            </a:r>
            <a:r>
              <a:rPr lang="en-US" altLang="ja-JP" sz="1800" dirty="0" smtClean="0">
                <a:solidFill>
                  <a:schemeClr val="accent1">
                    <a:lumMod val="25000"/>
                  </a:schemeClr>
                </a:solidFill>
              </a:rPr>
              <a:t>and Katayama, T. (2010) </a:t>
            </a:r>
            <a:r>
              <a:rPr lang="en-US" altLang="ja-JP" sz="1800" dirty="0" err="1" smtClean="0">
                <a:solidFill>
                  <a:schemeClr val="accent1">
                    <a:lumMod val="25000"/>
                  </a:schemeClr>
                </a:solidFill>
              </a:rPr>
              <a:t>BioRuby</a:t>
            </a:r>
            <a:r>
              <a:rPr lang="en-US" altLang="ja-JP" sz="1800" dirty="0" smtClean="0">
                <a:solidFill>
                  <a:schemeClr val="accent1">
                    <a:lumMod val="25000"/>
                  </a:schemeClr>
                </a:solidFill>
              </a:rPr>
              <a:t>: Bioinformatics software for the Ruby programming language. </a:t>
            </a:r>
            <a:r>
              <a:rPr lang="en-US" altLang="ja-JP" sz="1800" i="1" dirty="0" smtClean="0">
                <a:solidFill>
                  <a:schemeClr val="accent1">
                    <a:lumMod val="25000"/>
                  </a:schemeClr>
                </a:solidFill>
              </a:rPr>
              <a:t>Bioinformatics</a:t>
            </a:r>
            <a:r>
              <a:rPr lang="en-US" altLang="ja-JP" sz="1800" dirty="0" smtClean="0">
                <a:solidFill>
                  <a:schemeClr val="accent1">
                    <a:lumMod val="25000"/>
                  </a:schemeClr>
                </a:solidFill>
              </a:rPr>
              <a:t>, 26(20), 2617-2619.</a:t>
            </a:r>
            <a:endParaRPr lang="ja-JP" altLang="en-US" sz="1800" dirty="0">
              <a:solidFill>
                <a:schemeClr val="accent1">
                  <a:lumMod val="25000"/>
                </a:schemeClr>
              </a:solidFill>
            </a:endParaRPr>
          </a:p>
        </p:txBody>
      </p:sp>
    </p:spTree>
    <p:extLst>
      <p:ext uri="{BB962C8B-B14F-4D97-AF65-F5344CB8AC3E}">
        <p14:creationId xmlns="" xmlns:p14="http://schemas.microsoft.com/office/powerpoint/2010/main" val="30652284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BioRuby</a:t>
            </a:r>
            <a:r>
              <a:rPr kumimoji="1" lang="ja-JP" altLang="en-US" dirty="0" smtClean="0"/>
              <a:t>の規模</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最新バージョン</a:t>
            </a:r>
            <a:r>
              <a:rPr lang="en-US" altLang="ja-JP" dirty="0" smtClean="0"/>
              <a:t>: </a:t>
            </a:r>
            <a:r>
              <a:rPr lang="en-US" altLang="ja-JP" dirty="0" err="1" smtClean="0"/>
              <a:t>BioRuby</a:t>
            </a:r>
            <a:r>
              <a:rPr lang="en-US" altLang="ja-JP" dirty="0" smtClean="0"/>
              <a:t> 1.4.3 (2012/8/22)</a:t>
            </a:r>
            <a:endParaRPr kumimoji="1" lang="en-US" altLang="ja-JP" dirty="0" smtClean="0"/>
          </a:p>
          <a:p>
            <a:pPr>
              <a:buFont typeface="Wingdings" pitchFamily="2" charset="2"/>
              <a:buChar char="l"/>
            </a:pPr>
            <a:r>
              <a:rPr lang="ja-JP" altLang="en-US" dirty="0" smtClean="0"/>
              <a:t>ファイル数</a:t>
            </a:r>
            <a:endParaRPr lang="en-US" altLang="ja-JP" dirty="0" smtClean="0"/>
          </a:p>
          <a:p>
            <a:pPr lvl="1">
              <a:buFont typeface="Wingdings" pitchFamily="2" charset="2"/>
              <a:buChar char="l"/>
            </a:pPr>
            <a:r>
              <a:rPr lang="en-US" altLang="ja-JP" dirty="0" smtClean="0"/>
              <a:t>Library: 230 files</a:t>
            </a:r>
          </a:p>
          <a:p>
            <a:pPr lvl="1">
              <a:buFont typeface="Wingdings" pitchFamily="2" charset="2"/>
              <a:buChar char="l"/>
            </a:pPr>
            <a:r>
              <a:rPr kumimoji="1" lang="en-US" altLang="ja-JP" dirty="0" smtClean="0"/>
              <a:t>Tests: 120 files</a:t>
            </a:r>
          </a:p>
          <a:p>
            <a:pPr lvl="1">
              <a:buFont typeface="Wingdings" pitchFamily="2" charset="2"/>
              <a:buChar char="l"/>
            </a:pPr>
            <a:r>
              <a:rPr lang="en-US" altLang="ja-JP" dirty="0" smtClean="0"/>
              <a:t>Sample codes: 70 files</a:t>
            </a:r>
          </a:p>
          <a:p>
            <a:pPr>
              <a:buFont typeface="Wingdings" pitchFamily="2" charset="2"/>
              <a:buChar char="l"/>
            </a:pPr>
            <a:r>
              <a:rPr kumimoji="1" lang="ja-JP" altLang="en-US" dirty="0" smtClean="0"/>
              <a:t>行数</a:t>
            </a:r>
            <a:r>
              <a:rPr lang="ja-JP" altLang="en-US" dirty="0" smtClean="0"/>
              <a:t>（コメント・空行除く）</a:t>
            </a:r>
            <a:endParaRPr kumimoji="1" lang="en-US" altLang="ja-JP" dirty="0" smtClean="0"/>
          </a:p>
          <a:p>
            <a:pPr lvl="1">
              <a:buFont typeface="Wingdings" pitchFamily="2" charset="2"/>
              <a:buChar char="l"/>
            </a:pPr>
            <a:r>
              <a:rPr lang="en-US" altLang="ja-JP" dirty="0" smtClean="0"/>
              <a:t>Library: 35,000 lines</a:t>
            </a:r>
          </a:p>
          <a:p>
            <a:pPr lvl="1">
              <a:buFont typeface="Wingdings" pitchFamily="2" charset="2"/>
              <a:buChar char="l"/>
            </a:pPr>
            <a:r>
              <a:rPr lang="en-US" altLang="ja-JP" dirty="0" smtClean="0"/>
              <a:t>Tests: 22,000 lines</a:t>
            </a:r>
            <a:endParaRPr kumimoji="1" lang="en-US" altLang="ja-JP" dirty="0" smtClean="0"/>
          </a:p>
          <a:p>
            <a:pPr>
              <a:buFont typeface="Wingdings" pitchFamily="2" charset="2"/>
              <a:buChar char="l"/>
            </a:pPr>
            <a:r>
              <a:rPr lang="ja-JP" altLang="en-US" dirty="0" smtClean="0"/>
              <a:t>機能単位（クラス</a:t>
            </a:r>
            <a:r>
              <a:rPr lang="en-US" altLang="ja-JP" dirty="0" smtClean="0"/>
              <a:t>/</a:t>
            </a:r>
            <a:r>
              <a:rPr lang="ja-JP" altLang="en-US" dirty="0" smtClean="0"/>
              <a:t>モジュール</a:t>
            </a:r>
            <a:r>
              <a:rPr lang="en-US" altLang="ja-JP" dirty="0" smtClean="0"/>
              <a:t>, </a:t>
            </a:r>
            <a:r>
              <a:rPr lang="ja-JP" altLang="en-US" dirty="0" smtClean="0"/>
              <a:t>メソッド）数</a:t>
            </a:r>
            <a:endParaRPr lang="en-US" altLang="ja-JP" dirty="0" smtClean="0"/>
          </a:p>
          <a:p>
            <a:pPr lvl="1">
              <a:buFont typeface="Wingdings" pitchFamily="2" charset="2"/>
              <a:buChar char="l"/>
            </a:pPr>
            <a:r>
              <a:rPr lang="en-US" altLang="ja-JP" dirty="0" smtClean="0"/>
              <a:t>580 classes/modules</a:t>
            </a:r>
            <a:endParaRPr kumimoji="1" lang="en-US" altLang="ja-JP" dirty="0" smtClean="0"/>
          </a:p>
          <a:p>
            <a:pPr lvl="1">
              <a:buFont typeface="Wingdings" pitchFamily="2" charset="2"/>
              <a:buChar char="l"/>
            </a:pPr>
            <a:r>
              <a:rPr kumimoji="1" lang="en-US" altLang="ja-JP" dirty="0" smtClean="0"/>
              <a:t>2800 methods</a:t>
            </a:r>
          </a:p>
          <a:p>
            <a:endParaRPr kumimoji="1" lang="ja-JP"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2"/>
</p:tagLst>
</file>

<file path=ppt/theme/theme1.xml><?xml version="1.0" encoding="utf-8"?>
<a:theme xmlns:a="http://schemas.openxmlformats.org/drawingml/2006/main" name="hexagon">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hexagon</Template>
  <TotalTime>11621</TotalTime>
  <Words>2195</Words>
  <Application>Microsoft Office PowerPoint</Application>
  <PresentationFormat>画面に合わせる (4:3)</PresentationFormat>
  <Paragraphs>464</Paragraphs>
  <Slides>44</Slides>
  <Notes>4</Notes>
  <HiddenSlides>5</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hexagon</vt:lpstr>
      <vt:lpstr>BioRuby入門  ― はじめてのプログラム言語 </vt:lpstr>
      <vt:lpstr>Who am I? / 自己紹介</vt:lpstr>
      <vt:lpstr>Ruby とは？</vt:lpstr>
      <vt:lpstr>プログラミング言語</vt:lpstr>
      <vt:lpstr>なぜRuby?</vt:lpstr>
      <vt:lpstr>BioRubyとは？</vt:lpstr>
      <vt:lpstr>BioRubyの機能</vt:lpstr>
      <vt:lpstr>BioRuby略歴</vt:lpstr>
      <vt:lpstr>BioRubyの規模</vt:lpstr>
      <vt:lpstr>BioRuby開発者コミュニティ</vt:lpstr>
      <vt:lpstr>「ハッカソン」による開発の促進</vt:lpstr>
      <vt:lpstr>参考書籍</vt:lpstr>
      <vt:lpstr>スライド 13</vt:lpstr>
      <vt:lpstr>Rubyのインストール</vt:lpstr>
      <vt:lpstr>BioRubyのインストール</vt:lpstr>
      <vt:lpstr>BioRubyのインストール</vt:lpstr>
      <vt:lpstr>Rubyのインタラクティブ環境の起動</vt:lpstr>
      <vt:lpstr>Rubyのインタラクティブ環境の起動</vt:lpstr>
      <vt:lpstr>Rubyのインタラクティブ環境「irb」</vt:lpstr>
      <vt:lpstr>割り算の注意点</vt:lpstr>
      <vt:lpstr>変数</vt:lpstr>
      <vt:lpstr>変数</vt:lpstr>
      <vt:lpstr>文字列</vt:lpstr>
      <vt:lpstr>文字列の一部を切り出す</vt:lpstr>
      <vt:lpstr>（数学・情報科学の）配列（Array）</vt:lpstr>
      <vt:lpstr>画面表示</vt:lpstr>
      <vt:lpstr>スライド 27</vt:lpstr>
      <vt:lpstr>Bioruby Shell の起動</vt:lpstr>
      <vt:lpstr>Bioruby Shell</vt:lpstr>
      <vt:lpstr>BioRuby Shell の便利コマンド</vt:lpstr>
      <vt:lpstr>BioRuby Shellの面白いコマンド</vt:lpstr>
      <vt:lpstr>BioRuby Shellの面白いコマンド</vt:lpstr>
      <vt:lpstr>スライド 33</vt:lpstr>
      <vt:lpstr>BioRuby基礎：塩基配列</vt:lpstr>
      <vt:lpstr>BioRuby基礎：アミノ酸配列</vt:lpstr>
      <vt:lpstr>ファイルの読み込み</vt:lpstr>
      <vt:lpstr>スライド 37</vt:lpstr>
      <vt:lpstr>irb / BioRuby Shell の終了方法</vt:lpstr>
      <vt:lpstr>Rubyスクリプトの実行</vt:lpstr>
      <vt:lpstr>テキストエディタ</vt:lpstr>
      <vt:lpstr>ファイル入力→処理→ファイル書き出し</vt:lpstr>
      <vt:lpstr>スライド 42</vt:lpstr>
      <vt:lpstr>参考</vt:lpstr>
      <vt:lpstr>書籍</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s9admin</dc:creator>
  <cp:lastModifiedBy>s9admin</cp:lastModifiedBy>
  <cp:revision>860</cp:revision>
  <dcterms:created xsi:type="dcterms:W3CDTF">2010-10-08T04:07:52Z</dcterms:created>
  <dcterms:modified xsi:type="dcterms:W3CDTF">2012-08-27T08:59:14Z</dcterms:modified>
</cp:coreProperties>
</file>